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349" r:id="rId2"/>
    <p:sldId id="329" r:id="rId3"/>
    <p:sldId id="334" r:id="rId4"/>
    <p:sldId id="363" r:id="rId5"/>
    <p:sldId id="357" r:id="rId6"/>
    <p:sldId id="358" r:id="rId7"/>
    <p:sldId id="359" r:id="rId8"/>
    <p:sldId id="360" r:id="rId9"/>
    <p:sldId id="336" r:id="rId10"/>
    <p:sldId id="341" r:id="rId11"/>
    <p:sldId id="337" r:id="rId12"/>
    <p:sldId id="338" r:id="rId13"/>
    <p:sldId id="339" r:id="rId14"/>
    <p:sldId id="340" r:id="rId15"/>
    <p:sldId id="353" r:id="rId16"/>
    <p:sldId id="333" r:id="rId17"/>
    <p:sldId id="302" r:id="rId18"/>
    <p:sldId id="342" r:id="rId19"/>
    <p:sldId id="361" r:id="rId20"/>
    <p:sldId id="362" r:id="rId21"/>
    <p:sldId id="364" r:id="rId22"/>
    <p:sldId id="366" r:id="rId23"/>
    <p:sldId id="367" r:id="rId24"/>
    <p:sldId id="365" r:id="rId25"/>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8" autoAdjust="0"/>
    <p:restoredTop sz="94676"/>
  </p:normalViewPr>
  <p:slideViewPr>
    <p:cSldViewPr snapToGrid="0">
      <p:cViewPr varScale="1">
        <p:scale>
          <a:sx n="68" d="100"/>
          <a:sy n="68" d="100"/>
        </p:scale>
        <p:origin x="4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AU"/>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EB194B06-29A1-4066-B7D5-A1694B0B4B5C}" type="datetimeFigureOut">
              <a:rPr lang="en-AU" smtClean="0"/>
              <a:t>18/02/2020</a:t>
            </a:fld>
            <a:endParaRPr lang="en-AU"/>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AU"/>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AU"/>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03DF5A65-EB43-4164-A543-6985ECF13B13}" type="slidenum">
              <a:rPr lang="en-AU" smtClean="0"/>
              <a:t>‹#›</a:t>
            </a:fld>
            <a:endParaRPr lang="en-AU"/>
          </a:p>
        </p:txBody>
      </p:sp>
    </p:spTree>
    <p:extLst>
      <p:ext uri="{BB962C8B-B14F-4D97-AF65-F5344CB8AC3E}">
        <p14:creationId xmlns:p14="http://schemas.microsoft.com/office/powerpoint/2010/main" val="617239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current LEP shows most of Wickham as zoned B4 for Mixed Use.  We are focused on the Village Hub.</a:t>
            </a:r>
          </a:p>
        </p:txBody>
      </p:sp>
      <p:sp>
        <p:nvSpPr>
          <p:cNvPr id="4" name="Slide Number Placeholder 3"/>
          <p:cNvSpPr>
            <a:spLocks noGrp="1"/>
          </p:cNvSpPr>
          <p:nvPr>
            <p:ph type="sldNum" sz="quarter" idx="5"/>
          </p:nvPr>
        </p:nvSpPr>
        <p:spPr/>
        <p:txBody>
          <a:bodyPr/>
          <a:lstStyle/>
          <a:p>
            <a:fld id="{03DF5A65-EB43-4164-A543-6985ECF13B13}" type="slidenum">
              <a:rPr lang="en-AU" smtClean="0"/>
              <a:t>2</a:t>
            </a:fld>
            <a:endParaRPr lang="en-AU"/>
          </a:p>
        </p:txBody>
      </p:sp>
    </p:spTree>
    <p:extLst>
      <p:ext uri="{BB962C8B-B14F-4D97-AF65-F5344CB8AC3E}">
        <p14:creationId xmlns:p14="http://schemas.microsoft.com/office/powerpoint/2010/main" val="1519113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current LEP shows most of Wickham as zoned B4 for Mixed Use.</a:t>
            </a:r>
          </a:p>
        </p:txBody>
      </p:sp>
      <p:sp>
        <p:nvSpPr>
          <p:cNvPr id="4" name="Slide Number Placeholder 3"/>
          <p:cNvSpPr>
            <a:spLocks noGrp="1"/>
          </p:cNvSpPr>
          <p:nvPr>
            <p:ph type="sldNum" sz="quarter" idx="5"/>
          </p:nvPr>
        </p:nvSpPr>
        <p:spPr/>
        <p:txBody>
          <a:bodyPr/>
          <a:lstStyle/>
          <a:p>
            <a:fld id="{03DF5A65-EB43-4164-A543-6985ECF13B13}" type="slidenum">
              <a:rPr lang="en-AU" smtClean="0"/>
              <a:t>11</a:t>
            </a:fld>
            <a:endParaRPr lang="en-AU"/>
          </a:p>
        </p:txBody>
      </p:sp>
    </p:spTree>
    <p:extLst>
      <p:ext uri="{BB962C8B-B14F-4D97-AF65-F5344CB8AC3E}">
        <p14:creationId xmlns:p14="http://schemas.microsoft.com/office/powerpoint/2010/main" val="1029314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current LEP shows most of Wickham as zoned B4 for Mixed Use.</a:t>
            </a:r>
          </a:p>
        </p:txBody>
      </p:sp>
      <p:sp>
        <p:nvSpPr>
          <p:cNvPr id="4" name="Slide Number Placeholder 3"/>
          <p:cNvSpPr>
            <a:spLocks noGrp="1"/>
          </p:cNvSpPr>
          <p:nvPr>
            <p:ph type="sldNum" sz="quarter" idx="5"/>
          </p:nvPr>
        </p:nvSpPr>
        <p:spPr/>
        <p:txBody>
          <a:bodyPr/>
          <a:lstStyle/>
          <a:p>
            <a:fld id="{03DF5A65-EB43-4164-A543-6985ECF13B13}" type="slidenum">
              <a:rPr lang="en-AU" smtClean="0"/>
              <a:t>12</a:t>
            </a:fld>
            <a:endParaRPr lang="en-AU"/>
          </a:p>
        </p:txBody>
      </p:sp>
    </p:spTree>
    <p:extLst>
      <p:ext uri="{BB962C8B-B14F-4D97-AF65-F5344CB8AC3E}">
        <p14:creationId xmlns:p14="http://schemas.microsoft.com/office/powerpoint/2010/main" val="2022344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current LEP shows most of Wickham as zoned B4 for Mixed Use.</a:t>
            </a:r>
          </a:p>
        </p:txBody>
      </p:sp>
      <p:sp>
        <p:nvSpPr>
          <p:cNvPr id="4" name="Slide Number Placeholder 3"/>
          <p:cNvSpPr>
            <a:spLocks noGrp="1"/>
          </p:cNvSpPr>
          <p:nvPr>
            <p:ph type="sldNum" sz="quarter" idx="5"/>
          </p:nvPr>
        </p:nvSpPr>
        <p:spPr/>
        <p:txBody>
          <a:bodyPr/>
          <a:lstStyle/>
          <a:p>
            <a:fld id="{03DF5A65-EB43-4164-A543-6985ECF13B13}" type="slidenum">
              <a:rPr lang="en-AU" smtClean="0"/>
              <a:t>13</a:t>
            </a:fld>
            <a:endParaRPr lang="en-AU"/>
          </a:p>
        </p:txBody>
      </p:sp>
    </p:spTree>
    <p:extLst>
      <p:ext uri="{BB962C8B-B14F-4D97-AF65-F5344CB8AC3E}">
        <p14:creationId xmlns:p14="http://schemas.microsoft.com/office/powerpoint/2010/main" val="77032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current LEP shows most of Wickham as zoned B4 for Mixed Use.</a:t>
            </a:r>
          </a:p>
        </p:txBody>
      </p:sp>
      <p:sp>
        <p:nvSpPr>
          <p:cNvPr id="4" name="Slide Number Placeholder 3"/>
          <p:cNvSpPr>
            <a:spLocks noGrp="1"/>
          </p:cNvSpPr>
          <p:nvPr>
            <p:ph type="sldNum" sz="quarter" idx="5"/>
          </p:nvPr>
        </p:nvSpPr>
        <p:spPr/>
        <p:txBody>
          <a:bodyPr/>
          <a:lstStyle/>
          <a:p>
            <a:fld id="{03DF5A65-EB43-4164-A543-6985ECF13B13}" type="slidenum">
              <a:rPr lang="en-AU" smtClean="0"/>
              <a:t>14</a:t>
            </a:fld>
            <a:endParaRPr lang="en-AU"/>
          </a:p>
        </p:txBody>
      </p:sp>
    </p:spTree>
    <p:extLst>
      <p:ext uri="{BB962C8B-B14F-4D97-AF65-F5344CB8AC3E}">
        <p14:creationId xmlns:p14="http://schemas.microsoft.com/office/powerpoint/2010/main" val="2978796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Village Hub is all zoned B4.  This character of this area . . . .</a:t>
            </a:r>
          </a:p>
        </p:txBody>
      </p:sp>
      <p:sp>
        <p:nvSpPr>
          <p:cNvPr id="4" name="Slide Number Placeholder 3"/>
          <p:cNvSpPr>
            <a:spLocks noGrp="1"/>
          </p:cNvSpPr>
          <p:nvPr>
            <p:ph type="sldNum" sz="quarter" idx="5"/>
          </p:nvPr>
        </p:nvSpPr>
        <p:spPr/>
        <p:txBody>
          <a:bodyPr/>
          <a:lstStyle/>
          <a:p>
            <a:fld id="{03DF5A65-EB43-4164-A543-6985ECF13B13}" type="slidenum">
              <a:rPr lang="en-AU" smtClean="0"/>
              <a:t>15</a:t>
            </a:fld>
            <a:endParaRPr lang="en-AU"/>
          </a:p>
        </p:txBody>
      </p:sp>
    </p:spTree>
    <p:extLst>
      <p:ext uri="{BB962C8B-B14F-4D97-AF65-F5344CB8AC3E}">
        <p14:creationId xmlns:p14="http://schemas.microsoft.com/office/powerpoint/2010/main" val="2186555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3DF5A65-EB43-4164-A543-6985ECF13B13}" type="slidenum">
              <a:rPr lang="en-AU" smtClean="0"/>
              <a:t>16</a:t>
            </a:fld>
            <a:endParaRPr lang="en-AU"/>
          </a:p>
        </p:txBody>
      </p:sp>
    </p:spTree>
    <p:extLst>
      <p:ext uri="{BB962C8B-B14F-4D97-AF65-F5344CB8AC3E}">
        <p14:creationId xmlns:p14="http://schemas.microsoft.com/office/powerpoint/2010/main" val="3743179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current LEP shows most of Wickham as zoned B4 for Mixed Use.</a:t>
            </a:r>
          </a:p>
        </p:txBody>
      </p:sp>
      <p:sp>
        <p:nvSpPr>
          <p:cNvPr id="4" name="Slide Number Placeholder 3"/>
          <p:cNvSpPr>
            <a:spLocks noGrp="1"/>
          </p:cNvSpPr>
          <p:nvPr>
            <p:ph type="sldNum" sz="quarter" idx="5"/>
          </p:nvPr>
        </p:nvSpPr>
        <p:spPr/>
        <p:txBody>
          <a:bodyPr/>
          <a:lstStyle/>
          <a:p>
            <a:fld id="{03DF5A65-EB43-4164-A543-6985ECF13B13}" type="slidenum">
              <a:rPr lang="en-AU" smtClean="0"/>
              <a:t>18</a:t>
            </a:fld>
            <a:endParaRPr lang="en-AU"/>
          </a:p>
        </p:txBody>
      </p:sp>
    </p:spTree>
    <p:extLst>
      <p:ext uri="{BB962C8B-B14F-4D97-AF65-F5344CB8AC3E}">
        <p14:creationId xmlns:p14="http://schemas.microsoft.com/office/powerpoint/2010/main" val="1585990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information was presented by GLOW in its public submission on the latest revision of DCP 6.03, Wickham.</a:t>
            </a:r>
          </a:p>
        </p:txBody>
      </p:sp>
      <p:sp>
        <p:nvSpPr>
          <p:cNvPr id="4" name="Slide Number Placeholder 3"/>
          <p:cNvSpPr>
            <a:spLocks noGrp="1"/>
          </p:cNvSpPr>
          <p:nvPr>
            <p:ph type="sldNum" sz="quarter" idx="5"/>
          </p:nvPr>
        </p:nvSpPr>
        <p:spPr/>
        <p:txBody>
          <a:bodyPr/>
          <a:lstStyle/>
          <a:p>
            <a:fld id="{03DF5A65-EB43-4164-A543-6985ECF13B13}" type="slidenum">
              <a:rPr lang="en-AU" smtClean="0"/>
              <a:t>19</a:t>
            </a:fld>
            <a:endParaRPr lang="en-AU"/>
          </a:p>
        </p:txBody>
      </p:sp>
    </p:spTree>
    <p:extLst>
      <p:ext uri="{BB962C8B-B14F-4D97-AF65-F5344CB8AC3E}">
        <p14:creationId xmlns:p14="http://schemas.microsoft.com/office/powerpoint/2010/main" val="1152165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current LEP shows most of Wickham as zoned B4 for Mixed Use.</a:t>
            </a:r>
          </a:p>
        </p:txBody>
      </p:sp>
      <p:sp>
        <p:nvSpPr>
          <p:cNvPr id="4" name="Slide Number Placeholder 3"/>
          <p:cNvSpPr>
            <a:spLocks noGrp="1"/>
          </p:cNvSpPr>
          <p:nvPr>
            <p:ph type="sldNum" sz="quarter" idx="5"/>
          </p:nvPr>
        </p:nvSpPr>
        <p:spPr/>
        <p:txBody>
          <a:bodyPr/>
          <a:lstStyle/>
          <a:p>
            <a:fld id="{03DF5A65-EB43-4164-A543-6985ECF13B13}" type="slidenum">
              <a:rPr lang="en-AU" smtClean="0"/>
              <a:t>20</a:t>
            </a:fld>
            <a:endParaRPr lang="en-AU"/>
          </a:p>
        </p:txBody>
      </p:sp>
    </p:spTree>
    <p:extLst>
      <p:ext uri="{BB962C8B-B14F-4D97-AF65-F5344CB8AC3E}">
        <p14:creationId xmlns:p14="http://schemas.microsoft.com/office/powerpoint/2010/main" val="1996284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current LEP shows most of Wickham as zoned B4 for Mixed Use.</a:t>
            </a:r>
          </a:p>
        </p:txBody>
      </p:sp>
      <p:sp>
        <p:nvSpPr>
          <p:cNvPr id="4" name="Slide Number Placeholder 3"/>
          <p:cNvSpPr>
            <a:spLocks noGrp="1"/>
          </p:cNvSpPr>
          <p:nvPr>
            <p:ph type="sldNum" sz="quarter" idx="5"/>
          </p:nvPr>
        </p:nvSpPr>
        <p:spPr/>
        <p:txBody>
          <a:bodyPr/>
          <a:lstStyle/>
          <a:p>
            <a:fld id="{03DF5A65-EB43-4164-A543-6985ECF13B13}" type="slidenum">
              <a:rPr lang="en-AU" smtClean="0"/>
              <a:t>21</a:t>
            </a:fld>
            <a:endParaRPr lang="en-AU"/>
          </a:p>
        </p:txBody>
      </p:sp>
    </p:spTree>
    <p:extLst>
      <p:ext uri="{BB962C8B-B14F-4D97-AF65-F5344CB8AC3E}">
        <p14:creationId xmlns:p14="http://schemas.microsoft.com/office/powerpoint/2010/main" val="3069362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Village Hub is all zoned B4.  This character of this area . . . .</a:t>
            </a:r>
          </a:p>
        </p:txBody>
      </p:sp>
      <p:sp>
        <p:nvSpPr>
          <p:cNvPr id="4" name="Slide Number Placeholder 3"/>
          <p:cNvSpPr>
            <a:spLocks noGrp="1"/>
          </p:cNvSpPr>
          <p:nvPr>
            <p:ph type="sldNum" sz="quarter" idx="5"/>
          </p:nvPr>
        </p:nvSpPr>
        <p:spPr/>
        <p:txBody>
          <a:bodyPr/>
          <a:lstStyle/>
          <a:p>
            <a:fld id="{03DF5A65-EB43-4164-A543-6985ECF13B13}" type="slidenum">
              <a:rPr lang="en-AU" smtClean="0"/>
              <a:t>3</a:t>
            </a:fld>
            <a:endParaRPr lang="en-AU"/>
          </a:p>
        </p:txBody>
      </p:sp>
    </p:spTree>
    <p:extLst>
      <p:ext uri="{BB962C8B-B14F-4D97-AF65-F5344CB8AC3E}">
        <p14:creationId xmlns:p14="http://schemas.microsoft.com/office/powerpoint/2010/main" val="3305003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current LEP shows most of Wickham as zoned B4 for Mixed Use.</a:t>
            </a:r>
          </a:p>
        </p:txBody>
      </p:sp>
      <p:sp>
        <p:nvSpPr>
          <p:cNvPr id="4" name="Slide Number Placeholder 3"/>
          <p:cNvSpPr>
            <a:spLocks noGrp="1"/>
          </p:cNvSpPr>
          <p:nvPr>
            <p:ph type="sldNum" sz="quarter" idx="5"/>
          </p:nvPr>
        </p:nvSpPr>
        <p:spPr/>
        <p:txBody>
          <a:bodyPr/>
          <a:lstStyle/>
          <a:p>
            <a:fld id="{03DF5A65-EB43-4164-A543-6985ECF13B13}" type="slidenum">
              <a:rPr lang="en-AU" smtClean="0"/>
              <a:t>22</a:t>
            </a:fld>
            <a:endParaRPr lang="en-AU"/>
          </a:p>
        </p:txBody>
      </p:sp>
    </p:spTree>
    <p:extLst>
      <p:ext uri="{BB962C8B-B14F-4D97-AF65-F5344CB8AC3E}">
        <p14:creationId xmlns:p14="http://schemas.microsoft.com/office/powerpoint/2010/main" val="1930527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current LEP shows most of Wickham as zoned B4 for Mixed Use.</a:t>
            </a:r>
          </a:p>
        </p:txBody>
      </p:sp>
      <p:sp>
        <p:nvSpPr>
          <p:cNvPr id="4" name="Slide Number Placeholder 3"/>
          <p:cNvSpPr>
            <a:spLocks noGrp="1"/>
          </p:cNvSpPr>
          <p:nvPr>
            <p:ph type="sldNum" sz="quarter" idx="5"/>
          </p:nvPr>
        </p:nvSpPr>
        <p:spPr/>
        <p:txBody>
          <a:bodyPr/>
          <a:lstStyle/>
          <a:p>
            <a:fld id="{03DF5A65-EB43-4164-A543-6985ECF13B13}" type="slidenum">
              <a:rPr lang="en-AU" smtClean="0"/>
              <a:t>23</a:t>
            </a:fld>
            <a:endParaRPr lang="en-AU"/>
          </a:p>
        </p:txBody>
      </p:sp>
    </p:spTree>
    <p:extLst>
      <p:ext uri="{BB962C8B-B14F-4D97-AF65-F5344CB8AC3E}">
        <p14:creationId xmlns:p14="http://schemas.microsoft.com/office/powerpoint/2010/main" val="3933874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current LEP shows most of Wickham as zoned B4 for Mixed Use.</a:t>
            </a:r>
          </a:p>
        </p:txBody>
      </p:sp>
      <p:sp>
        <p:nvSpPr>
          <p:cNvPr id="4" name="Slide Number Placeholder 3"/>
          <p:cNvSpPr>
            <a:spLocks noGrp="1"/>
          </p:cNvSpPr>
          <p:nvPr>
            <p:ph type="sldNum" sz="quarter" idx="5"/>
          </p:nvPr>
        </p:nvSpPr>
        <p:spPr/>
        <p:txBody>
          <a:bodyPr/>
          <a:lstStyle/>
          <a:p>
            <a:fld id="{03DF5A65-EB43-4164-A543-6985ECF13B13}" type="slidenum">
              <a:rPr lang="en-AU" smtClean="0"/>
              <a:t>24</a:t>
            </a:fld>
            <a:endParaRPr lang="en-AU"/>
          </a:p>
        </p:txBody>
      </p:sp>
    </p:spTree>
    <p:extLst>
      <p:ext uri="{BB962C8B-B14F-4D97-AF65-F5344CB8AC3E}">
        <p14:creationId xmlns:p14="http://schemas.microsoft.com/office/powerpoint/2010/main" val="843293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Village Hub is all zoned B4.  This character of this area . . . .</a:t>
            </a:r>
          </a:p>
        </p:txBody>
      </p:sp>
      <p:sp>
        <p:nvSpPr>
          <p:cNvPr id="4" name="Slide Number Placeholder 3"/>
          <p:cNvSpPr>
            <a:spLocks noGrp="1"/>
          </p:cNvSpPr>
          <p:nvPr>
            <p:ph type="sldNum" sz="quarter" idx="5"/>
          </p:nvPr>
        </p:nvSpPr>
        <p:spPr/>
        <p:txBody>
          <a:bodyPr/>
          <a:lstStyle/>
          <a:p>
            <a:fld id="{03DF5A65-EB43-4164-A543-6985ECF13B13}" type="slidenum">
              <a:rPr lang="en-AU" smtClean="0"/>
              <a:t>4</a:t>
            </a:fld>
            <a:endParaRPr lang="en-AU"/>
          </a:p>
        </p:txBody>
      </p:sp>
    </p:spTree>
    <p:extLst>
      <p:ext uri="{BB962C8B-B14F-4D97-AF65-F5344CB8AC3E}">
        <p14:creationId xmlns:p14="http://schemas.microsoft.com/office/powerpoint/2010/main" val="599632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current LEP shows most of Wickham as zoned B4 for Mixed Use.</a:t>
            </a:r>
          </a:p>
        </p:txBody>
      </p:sp>
      <p:sp>
        <p:nvSpPr>
          <p:cNvPr id="4" name="Slide Number Placeholder 3"/>
          <p:cNvSpPr>
            <a:spLocks noGrp="1"/>
          </p:cNvSpPr>
          <p:nvPr>
            <p:ph type="sldNum" sz="quarter" idx="5"/>
          </p:nvPr>
        </p:nvSpPr>
        <p:spPr/>
        <p:txBody>
          <a:bodyPr/>
          <a:lstStyle/>
          <a:p>
            <a:fld id="{03DF5A65-EB43-4164-A543-6985ECF13B13}" type="slidenum">
              <a:rPr lang="en-AU" smtClean="0"/>
              <a:t>5</a:t>
            </a:fld>
            <a:endParaRPr lang="en-AU"/>
          </a:p>
        </p:txBody>
      </p:sp>
    </p:spTree>
    <p:extLst>
      <p:ext uri="{BB962C8B-B14F-4D97-AF65-F5344CB8AC3E}">
        <p14:creationId xmlns:p14="http://schemas.microsoft.com/office/powerpoint/2010/main" val="3701731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current LEP shows most of Wickham as zoned B4 for Mixed Use.</a:t>
            </a:r>
          </a:p>
        </p:txBody>
      </p:sp>
      <p:sp>
        <p:nvSpPr>
          <p:cNvPr id="4" name="Slide Number Placeholder 3"/>
          <p:cNvSpPr>
            <a:spLocks noGrp="1"/>
          </p:cNvSpPr>
          <p:nvPr>
            <p:ph type="sldNum" sz="quarter" idx="5"/>
          </p:nvPr>
        </p:nvSpPr>
        <p:spPr/>
        <p:txBody>
          <a:bodyPr/>
          <a:lstStyle/>
          <a:p>
            <a:fld id="{03DF5A65-EB43-4164-A543-6985ECF13B13}" type="slidenum">
              <a:rPr lang="en-AU" smtClean="0"/>
              <a:t>6</a:t>
            </a:fld>
            <a:endParaRPr lang="en-AU"/>
          </a:p>
        </p:txBody>
      </p:sp>
    </p:spTree>
    <p:extLst>
      <p:ext uri="{BB962C8B-B14F-4D97-AF65-F5344CB8AC3E}">
        <p14:creationId xmlns:p14="http://schemas.microsoft.com/office/powerpoint/2010/main" val="17213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current LEP shows most of Wickham as zoned B4 for Mixed Use.</a:t>
            </a:r>
          </a:p>
        </p:txBody>
      </p:sp>
      <p:sp>
        <p:nvSpPr>
          <p:cNvPr id="4" name="Slide Number Placeholder 3"/>
          <p:cNvSpPr>
            <a:spLocks noGrp="1"/>
          </p:cNvSpPr>
          <p:nvPr>
            <p:ph type="sldNum" sz="quarter" idx="5"/>
          </p:nvPr>
        </p:nvSpPr>
        <p:spPr/>
        <p:txBody>
          <a:bodyPr/>
          <a:lstStyle/>
          <a:p>
            <a:fld id="{03DF5A65-EB43-4164-A543-6985ECF13B13}" type="slidenum">
              <a:rPr lang="en-AU" smtClean="0"/>
              <a:t>7</a:t>
            </a:fld>
            <a:endParaRPr lang="en-AU"/>
          </a:p>
        </p:txBody>
      </p:sp>
    </p:spTree>
    <p:extLst>
      <p:ext uri="{BB962C8B-B14F-4D97-AF65-F5344CB8AC3E}">
        <p14:creationId xmlns:p14="http://schemas.microsoft.com/office/powerpoint/2010/main" val="1189896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current LEP shows most of Wickham as zoned B4 for Mixed Use.</a:t>
            </a:r>
          </a:p>
        </p:txBody>
      </p:sp>
      <p:sp>
        <p:nvSpPr>
          <p:cNvPr id="4" name="Slide Number Placeholder 3"/>
          <p:cNvSpPr>
            <a:spLocks noGrp="1"/>
          </p:cNvSpPr>
          <p:nvPr>
            <p:ph type="sldNum" sz="quarter" idx="5"/>
          </p:nvPr>
        </p:nvSpPr>
        <p:spPr/>
        <p:txBody>
          <a:bodyPr/>
          <a:lstStyle/>
          <a:p>
            <a:fld id="{03DF5A65-EB43-4164-A543-6985ECF13B13}" type="slidenum">
              <a:rPr lang="en-AU" smtClean="0"/>
              <a:t>8</a:t>
            </a:fld>
            <a:endParaRPr lang="en-AU"/>
          </a:p>
        </p:txBody>
      </p:sp>
    </p:spTree>
    <p:extLst>
      <p:ext uri="{BB962C8B-B14F-4D97-AF65-F5344CB8AC3E}">
        <p14:creationId xmlns:p14="http://schemas.microsoft.com/office/powerpoint/2010/main" val="4084585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current LEP shows most of Wickham as zoned B4 for Mixed Use.</a:t>
            </a:r>
          </a:p>
        </p:txBody>
      </p:sp>
      <p:sp>
        <p:nvSpPr>
          <p:cNvPr id="4" name="Slide Number Placeholder 3"/>
          <p:cNvSpPr>
            <a:spLocks noGrp="1"/>
          </p:cNvSpPr>
          <p:nvPr>
            <p:ph type="sldNum" sz="quarter" idx="5"/>
          </p:nvPr>
        </p:nvSpPr>
        <p:spPr/>
        <p:txBody>
          <a:bodyPr/>
          <a:lstStyle/>
          <a:p>
            <a:fld id="{03DF5A65-EB43-4164-A543-6985ECF13B13}" type="slidenum">
              <a:rPr lang="en-AU" smtClean="0"/>
              <a:t>9</a:t>
            </a:fld>
            <a:endParaRPr lang="en-AU"/>
          </a:p>
        </p:txBody>
      </p:sp>
    </p:spTree>
    <p:extLst>
      <p:ext uri="{BB962C8B-B14F-4D97-AF65-F5344CB8AC3E}">
        <p14:creationId xmlns:p14="http://schemas.microsoft.com/office/powerpoint/2010/main" val="4002481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current LEP shows most of Wickham as zoned B4 for Mixed Use.</a:t>
            </a:r>
          </a:p>
        </p:txBody>
      </p:sp>
      <p:sp>
        <p:nvSpPr>
          <p:cNvPr id="4" name="Slide Number Placeholder 3"/>
          <p:cNvSpPr>
            <a:spLocks noGrp="1"/>
          </p:cNvSpPr>
          <p:nvPr>
            <p:ph type="sldNum" sz="quarter" idx="5"/>
          </p:nvPr>
        </p:nvSpPr>
        <p:spPr/>
        <p:txBody>
          <a:bodyPr/>
          <a:lstStyle/>
          <a:p>
            <a:fld id="{03DF5A65-EB43-4164-A543-6985ECF13B13}" type="slidenum">
              <a:rPr lang="en-AU" smtClean="0"/>
              <a:t>10</a:t>
            </a:fld>
            <a:endParaRPr lang="en-AU"/>
          </a:p>
        </p:txBody>
      </p:sp>
    </p:spTree>
    <p:extLst>
      <p:ext uri="{BB962C8B-B14F-4D97-AF65-F5344CB8AC3E}">
        <p14:creationId xmlns:p14="http://schemas.microsoft.com/office/powerpoint/2010/main" val="356512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21F50-2B84-42F3-AF01-F5546EEF59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8EC5244C-87ED-4EE5-802C-4687F4770E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350518ED-9DE7-4EB5-A089-2901AD912614}"/>
              </a:ext>
            </a:extLst>
          </p:cNvPr>
          <p:cNvSpPr>
            <a:spLocks noGrp="1"/>
          </p:cNvSpPr>
          <p:nvPr>
            <p:ph type="dt" sz="half" idx="10"/>
          </p:nvPr>
        </p:nvSpPr>
        <p:spPr/>
        <p:txBody>
          <a:bodyPr/>
          <a:lstStyle/>
          <a:p>
            <a:fld id="{91DD7D3B-F7E3-4C6A-B411-EBE2651511AB}" type="datetime1">
              <a:rPr lang="en-AU" smtClean="0"/>
              <a:t>18/02/2020</a:t>
            </a:fld>
            <a:endParaRPr lang="en-AU"/>
          </a:p>
        </p:txBody>
      </p:sp>
      <p:sp>
        <p:nvSpPr>
          <p:cNvPr id="5" name="Footer Placeholder 4">
            <a:extLst>
              <a:ext uri="{FF2B5EF4-FFF2-40B4-BE49-F238E27FC236}">
                <a16:creationId xmlns:a16="http://schemas.microsoft.com/office/drawing/2014/main" id="{B7803FED-D3D4-45C1-A91B-786163D01199}"/>
              </a:ext>
            </a:extLst>
          </p:cNvPr>
          <p:cNvSpPr>
            <a:spLocks noGrp="1"/>
          </p:cNvSpPr>
          <p:nvPr>
            <p:ph type="ftr" sz="quarter" idx="11"/>
          </p:nvPr>
        </p:nvSpPr>
        <p:spPr/>
        <p:txBody>
          <a:bodyPr/>
          <a:lstStyle/>
          <a:p>
            <a:r>
              <a:rPr lang="en-AU"/>
              <a:t>test</a:t>
            </a:r>
          </a:p>
        </p:txBody>
      </p:sp>
      <p:sp>
        <p:nvSpPr>
          <p:cNvPr id="6" name="Slide Number Placeholder 5">
            <a:extLst>
              <a:ext uri="{FF2B5EF4-FFF2-40B4-BE49-F238E27FC236}">
                <a16:creationId xmlns:a16="http://schemas.microsoft.com/office/drawing/2014/main" id="{BE5DC5B5-D582-42CA-A4BC-6EB5560E2E16}"/>
              </a:ext>
            </a:extLst>
          </p:cNvPr>
          <p:cNvSpPr>
            <a:spLocks noGrp="1"/>
          </p:cNvSpPr>
          <p:nvPr>
            <p:ph type="sldNum" sz="quarter" idx="12"/>
          </p:nvPr>
        </p:nvSpPr>
        <p:spPr/>
        <p:txBody>
          <a:bodyPr/>
          <a:lstStyle/>
          <a:p>
            <a:fld id="{881EADE4-165E-4CE9-BDA9-D989AB5809F4}" type="slidenum">
              <a:rPr lang="en-AU" smtClean="0"/>
              <a:t>‹#›</a:t>
            </a:fld>
            <a:endParaRPr lang="en-AU"/>
          </a:p>
        </p:txBody>
      </p:sp>
    </p:spTree>
    <p:extLst>
      <p:ext uri="{BB962C8B-B14F-4D97-AF65-F5344CB8AC3E}">
        <p14:creationId xmlns:p14="http://schemas.microsoft.com/office/powerpoint/2010/main" val="3513874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4E148-B0F5-4EFD-BA10-D58FE223D538}"/>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FEA4F12-65E8-44EE-8E2B-62791450129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9D68422-0258-4F81-8F5E-18ACA1135455}"/>
              </a:ext>
            </a:extLst>
          </p:cNvPr>
          <p:cNvSpPr>
            <a:spLocks noGrp="1"/>
          </p:cNvSpPr>
          <p:nvPr>
            <p:ph type="dt" sz="half" idx="10"/>
          </p:nvPr>
        </p:nvSpPr>
        <p:spPr/>
        <p:txBody>
          <a:bodyPr/>
          <a:lstStyle/>
          <a:p>
            <a:fld id="{677DEA04-308A-48E8-860A-874BFB87B054}" type="datetime1">
              <a:rPr lang="en-AU" smtClean="0"/>
              <a:t>18/02/2020</a:t>
            </a:fld>
            <a:endParaRPr lang="en-AU"/>
          </a:p>
        </p:txBody>
      </p:sp>
      <p:sp>
        <p:nvSpPr>
          <p:cNvPr id="5" name="Footer Placeholder 4">
            <a:extLst>
              <a:ext uri="{FF2B5EF4-FFF2-40B4-BE49-F238E27FC236}">
                <a16:creationId xmlns:a16="http://schemas.microsoft.com/office/drawing/2014/main" id="{8068F933-B470-4FE5-97B8-86A85731146C}"/>
              </a:ext>
            </a:extLst>
          </p:cNvPr>
          <p:cNvSpPr>
            <a:spLocks noGrp="1"/>
          </p:cNvSpPr>
          <p:nvPr>
            <p:ph type="ftr" sz="quarter" idx="11"/>
          </p:nvPr>
        </p:nvSpPr>
        <p:spPr/>
        <p:txBody>
          <a:bodyPr/>
          <a:lstStyle/>
          <a:p>
            <a:r>
              <a:rPr lang="en-AU"/>
              <a:t>test</a:t>
            </a:r>
          </a:p>
        </p:txBody>
      </p:sp>
      <p:sp>
        <p:nvSpPr>
          <p:cNvPr id="6" name="Slide Number Placeholder 5">
            <a:extLst>
              <a:ext uri="{FF2B5EF4-FFF2-40B4-BE49-F238E27FC236}">
                <a16:creationId xmlns:a16="http://schemas.microsoft.com/office/drawing/2014/main" id="{4B368BBA-E98F-4597-B934-9D030139FB80}"/>
              </a:ext>
            </a:extLst>
          </p:cNvPr>
          <p:cNvSpPr>
            <a:spLocks noGrp="1"/>
          </p:cNvSpPr>
          <p:nvPr>
            <p:ph type="sldNum" sz="quarter" idx="12"/>
          </p:nvPr>
        </p:nvSpPr>
        <p:spPr/>
        <p:txBody>
          <a:bodyPr/>
          <a:lstStyle/>
          <a:p>
            <a:fld id="{881EADE4-165E-4CE9-BDA9-D989AB5809F4}" type="slidenum">
              <a:rPr lang="en-AU" smtClean="0"/>
              <a:t>‹#›</a:t>
            </a:fld>
            <a:endParaRPr lang="en-AU"/>
          </a:p>
        </p:txBody>
      </p:sp>
    </p:spTree>
    <p:extLst>
      <p:ext uri="{BB962C8B-B14F-4D97-AF65-F5344CB8AC3E}">
        <p14:creationId xmlns:p14="http://schemas.microsoft.com/office/powerpoint/2010/main" val="713849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D3BC6E-0A00-4D0F-9714-C248511468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77C85CB-4BDA-4F2E-B6CE-E366E1CD7F5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AA08B7A-25D2-46CB-90AB-63FE538D8997}"/>
              </a:ext>
            </a:extLst>
          </p:cNvPr>
          <p:cNvSpPr>
            <a:spLocks noGrp="1"/>
          </p:cNvSpPr>
          <p:nvPr>
            <p:ph type="dt" sz="half" idx="10"/>
          </p:nvPr>
        </p:nvSpPr>
        <p:spPr/>
        <p:txBody>
          <a:bodyPr/>
          <a:lstStyle/>
          <a:p>
            <a:fld id="{90140ADD-CB21-40FF-B76C-084F73EC0A24}" type="datetime1">
              <a:rPr lang="en-AU" smtClean="0"/>
              <a:t>18/02/2020</a:t>
            </a:fld>
            <a:endParaRPr lang="en-AU"/>
          </a:p>
        </p:txBody>
      </p:sp>
      <p:sp>
        <p:nvSpPr>
          <p:cNvPr id="5" name="Footer Placeholder 4">
            <a:extLst>
              <a:ext uri="{FF2B5EF4-FFF2-40B4-BE49-F238E27FC236}">
                <a16:creationId xmlns:a16="http://schemas.microsoft.com/office/drawing/2014/main" id="{464ACAAC-3A1B-4B6B-84C1-427F82479F6B}"/>
              </a:ext>
            </a:extLst>
          </p:cNvPr>
          <p:cNvSpPr>
            <a:spLocks noGrp="1"/>
          </p:cNvSpPr>
          <p:nvPr>
            <p:ph type="ftr" sz="quarter" idx="11"/>
          </p:nvPr>
        </p:nvSpPr>
        <p:spPr/>
        <p:txBody>
          <a:bodyPr/>
          <a:lstStyle/>
          <a:p>
            <a:r>
              <a:rPr lang="en-AU"/>
              <a:t>test</a:t>
            </a:r>
          </a:p>
        </p:txBody>
      </p:sp>
      <p:sp>
        <p:nvSpPr>
          <p:cNvPr id="6" name="Slide Number Placeholder 5">
            <a:extLst>
              <a:ext uri="{FF2B5EF4-FFF2-40B4-BE49-F238E27FC236}">
                <a16:creationId xmlns:a16="http://schemas.microsoft.com/office/drawing/2014/main" id="{B172ACBE-14D0-44FF-A26C-48E4C1F275E6}"/>
              </a:ext>
            </a:extLst>
          </p:cNvPr>
          <p:cNvSpPr>
            <a:spLocks noGrp="1"/>
          </p:cNvSpPr>
          <p:nvPr>
            <p:ph type="sldNum" sz="quarter" idx="12"/>
          </p:nvPr>
        </p:nvSpPr>
        <p:spPr/>
        <p:txBody>
          <a:bodyPr/>
          <a:lstStyle/>
          <a:p>
            <a:fld id="{881EADE4-165E-4CE9-BDA9-D989AB5809F4}" type="slidenum">
              <a:rPr lang="en-AU" smtClean="0"/>
              <a:t>‹#›</a:t>
            </a:fld>
            <a:endParaRPr lang="en-AU"/>
          </a:p>
        </p:txBody>
      </p:sp>
    </p:spTree>
    <p:extLst>
      <p:ext uri="{BB962C8B-B14F-4D97-AF65-F5344CB8AC3E}">
        <p14:creationId xmlns:p14="http://schemas.microsoft.com/office/powerpoint/2010/main" val="997107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BDFEC-0FE7-4351-B96C-C267AA034D2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2AB5F9F-F273-4E60-B15C-6E08F26D50F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7DEF53A-1051-441F-97CE-9A449E7EBA32}"/>
              </a:ext>
            </a:extLst>
          </p:cNvPr>
          <p:cNvSpPr>
            <a:spLocks noGrp="1"/>
          </p:cNvSpPr>
          <p:nvPr>
            <p:ph type="dt" sz="half" idx="10"/>
          </p:nvPr>
        </p:nvSpPr>
        <p:spPr/>
        <p:txBody>
          <a:bodyPr/>
          <a:lstStyle/>
          <a:p>
            <a:fld id="{A68CA5C8-6E4D-486C-8C77-846BE599DF7A}" type="datetime1">
              <a:rPr lang="en-AU" smtClean="0"/>
              <a:t>18/02/2020</a:t>
            </a:fld>
            <a:endParaRPr lang="en-AU"/>
          </a:p>
        </p:txBody>
      </p:sp>
      <p:sp>
        <p:nvSpPr>
          <p:cNvPr id="5" name="Footer Placeholder 4">
            <a:extLst>
              <a:ext uri="{FF2B5EF4-FFF2-40B4-BE49-F238E27FC236}">
                <a16:creationId xmlns:a16="http://schemas.microsoft.com/office/drawing/2014/main" id="{021491D8-FD34-43EE-AB2A-AE0D0AD93E07}"/>
              </a:ext>
            </a:extLst>
          </p:cNvPr>
          <p:cNvSpPr>
            <a:spLocks noGrp="1"/>
          </p:cNvSpPr>
          <p:nvPr>
            <p:ph type="ftr" sz="quarter" idx="11"/>
          </p:nvPr>
        </p:nvSpPr>
        <p:spPr/>
        <p:txBody>
          <a:bodyPr/>
          <a:lstStyle/>
          <a:p>
            <a:r>
              <a:rPr lang="en-AU"/>
              <a:t>test</a:t>
            </a:r>
          </a:p>
        </p:txBody>
      </p:sp>
      <p:sp>
        <p:nvSpPr>
          <p:cNvPr id="6" name="Slide Number Placeholder 5">
            <a:extLst>
              <a:ext uri="{FF2B5EF4-FFF2-40B4-BE49-F238E27FC236}">
                <a16:creationId xmlns:a16="http://schemas.microsoft.com/office/drawing/2014/main" id="{4A3ECA31-21C6-4825-B685-55135B28715A}"/>
              </a:ext>
            </a:extLst>
          </p:cNvPr>
          <p:cNvSpPr>
            <a:spLocks noGrp="1"/>
          </p:cNvSpPr>
          <p:nvPr>
            <p:ph type="sldNum" sz="quarter" idx="12"/>
          </p:nvPr>
        </p:nvSpPr>
        <p:spPr/>
        <p:txBody>
          <a:bodyPr/>
          <a:lstStyle/>
          <a:p>
            <a:fld id="{881EADE4-165E-4CE9-BDA9-D989AB5809F4}" type="slidenum">
              <a:rPr lang="en-AU" smtClean="0"/>
              <a:t>‹#›</a:t>
            </a:fld>
            <a:endParaRPr lang="en-AU"/>
          </a:p>
        </p:txBody>
      </p:sp>
    </p:spTree>
    <p:extLst>
      <p:ext uri="{BB962C8B-B14F-4D97-AF65-F5344CB8AC3E}">
        <p14:creationId xmlns:p14="http://schemas.microsoft.com/office/powerpoint/2010/main" val="137845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1747D-CDD0-4D37-B71E-0BBA88A633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D84D49C7-21AF-44B2-BA00-E4248ADA03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6E3174B-C9B1-4750-A12E-35E8D6E09675}"/>
              </a:ext>
            </a:extLst>
          </p:cNvPr>
          <p:cNvSpPr>
            <a:spLocks noGrp="1"/>
          </p:cNvSpPr>
          <p:nvPr>
            <p:ph type="dt" sz="half" idx="10"/>
          </p:nvPr>
        </p:nvSpPr>
        <p:spPr/>
        <p:txBody>
          <a:bodyPr/>
          <a:lstStyle/>
          <a:p>
            <a:fld id="{C003AE1E-7899-493A-95BD-53CAD748B47B}" type="datetime1">
              <a:rPr lang="en-AU" smtClean="0"/>
              <a:t>18/02/2020</a:t>
            </a:fld>
            <a:endParaRPr lang="en-AU"/>
          </a:p>
        </p:txBody>
      </p:sp>
      <p:sp>
        <p:nvSpPr>
          <p:cNvPr id="5" name="Footer Placeholder 4">
            <a:extLst>
              <a:ext uri="{FF2B5EF4-FFF2-40B4-BE49-F238E27FC236}">
                <a16:creationId xmlns:a16="http://schemas.microsoft.com/office/drawing/2014/main" id="{A0B103DE-2FE8-457F-8932-31711B9001DD}"/>
              </a:ext>
            </a:extLst>
          </p:cNvPr>
          <p:cNvSpPr>
            <a:spLocks noGrp="1"/>
          </p:cNvSpPr>
          <p:nvPr>
            <p:ph type="ftr" sz="quarter" idx="11"/>
          </p:nvPr>
        </p:nvSpPr>
        <p:spPr/>
        <p:txBody>
          <a:bodyPr/>
          <a:lstStyle/>
          <a:p>
            <a:r>
              <a:rPr lang="en-AU"/>
              <a:t>test</a:t>
            </a:r>
          </a:p>
        </p:txBody>
      </p:sp>
      <p:sp>
        <p:nvSpPr>
          <p:cNvPr id="6" name="Slide Number Placeholder 5">
            <a:extLst>
              <a:ext uri="{FF2B5EF4-FFF2-40B4-BE49-F238E27FC236}">
                <a16:creationId xmlns:a16="http://schemas.microsoft.com/office/drawing/2014/main" id="{E0DCA214-35F0-4F6D-B006-2676A0ABF47F}"/>
              </a:ext>
            </a:extLst>
          </p:cNvPr>
          <p:cNvSpPr>
            <a:spLocks noGrp="1"/>
          </p:cNvSpPr>
          <p:nvPr>
            <p:ph type="sldNum" sz="quarter" idx="12"/>
          </p:nvPr>
        </p:nvSpPr>
        <p:spPr/>
        <p:txBody>
          <a:bodyPr/>
          <a:lstStyle/>
          <a:p>
            <a:fld id="{881EADE4-165E-4CE9-BDA9-D989AB5809F4}" type="slidenum">
              <a:rPr lang="en-AU" smtClean="0"/>
              <a:t>‹#›</a:t>
            </a:fld>
            <a:endParaRPr lang="en-AU"/>
          </a:p>
        </p:txBody>
      </p:sp>
    </p:spTree>
    <p:extLst>
      <p:ext uri="{BB962C8B-B14F-4D97-AF65-F5344CB8AC3E}">
        <p14:creationId xmlns:p14="http://schemas.microsoft.com/office/powerpoint/2010/main" val="773842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296D8-FD3D-4C49-AA8F-C6BB6A21F17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D150431-5044-4D50-BC26-CC7E0E30ADF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B6AA4C2E-291E-4378-838E-6B1B67D3F76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4849D799-75C2-4FBB-A7C0-A0071E7D0402}"/>
              </a:ext>
            </a:extLst>
          </p:cNvPr>
          <p:cNvSpPr>
            <a:spLocks noGrp="1"/>
          </p:cNvSpPr>
          <p:nvPr>
            <p:ph type="dt" sz="half" idx="10"/>
          </p:nvPr>
        </p:nvSpPr>
        <p:spPr/>
        <p:txBody>
          <a:bodyPr/>
          <a:lstStyle/>
          <a:p>
            <a:fld id="{FECD87A2-5630-46EE-91DC-ED3E10A23947}" type="datetime1">
              <a:rPr lang="en-AU" smtClean="0"/>
              <a:t>18/02/2020</a:t>
            </a:fld>
            <a:endParaRPr lang="en-AU"/>
          </a:p>
        </p:txBody>
      </p:sp>
      <p:sp>
        <p:nvSpPr>
          <p:cNvPr id="6" name="Footer Placeholder 5">
            <a:extLst>
              <a:ext uri="{FF2B5EF4-FFF2-40B4-BE49-F238E27FC236}">
                <a16:creationId xmlns:a16="http://schemas.microsoft.com/office/drawing/2014/main" id="{1AB1A315-FC33-4BAE-BD9F-77C147608A9C}"/>
              </a:ext>
            </a:extLst>
          </p:cNvPr>
          <p:cNvSpPr>
            <a:spLocks noGrp="1"/>
          </p:cNvSpPr>
          <p:nvPr>
            <p:ph type="ftr" sz="quarter" idx="11"/>
          </p:nvPr>
        </p:nvSpPr>
        <p:spPr/>
        <p:txBody>
          <a:bodyPr/>
          <a:lstStyle/>
          <a:p>
            <a:r>
              <a:rPr lang="en-AU"/>
              <a:t>test</a:t>
            </a:r>
          </a:p>
        </p:txBody>
      </p:sp>
      <p:sp>
        <p:nvSpPr>
          <p:cNvPr id="7" name="Slide Number Placeholder 6">
            <a:extLst>
              <a:ext uri="{FF2B5EF4-FFF2-40B4-BE49-F238E27FC236}">
                <a16:creationId xmlns:a16="http://schemas.microsoft.com/office/drawing/2014/main" id="{74B5FBB7-B0CF-4E29-BC2E-9B2EE7293963}"/>
              </a:ext>
            </a:extLst>
          </p:cNvPr>
          <p:cNvSpPr>
            <a:spLocks noGrp="1"/>
          </p:cNvSpPr>
          <p:nvPr>
            <p:ph type="sldNum" sz="quarter" idx="12"/>
          </p:nvPr>
        </p:nvSpPr>
        <p:spPr/>
        <p:txBody>
          <a:bodyPr/>
          <a:lstStyle/>
          <a:p>
            <a:fld id="{881EADE4-165E-4CE9-BDA9-D989AB5809F4}" type="slidenum">
              <a:rPr lang="en-AU" smtClean="0"/>
              <a:t>‹#›</a:t>
            </a:fld>
            <a:endParaRPr lang="en-AU"/>
          </a:p>
        </p:txBody>
      </p:sp>
    </p:spTree>
    <p:extLst>
      <p:ext uri="{BB962C8B-B14F-4D97-AF65-F5344CB8AC3E}">
        <p14:creationId xmlns:p14="http://schemas.microsoft.com/office/powerpoint/2010/main" val="4159979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5BA14-C43B-4809-AC3D-02F358DB5287}"/>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758DE6C-C756-47A6-9B38-6552D05935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75A34F6-986F-440D-B9E2-2B9E38ED440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AA6B2A4-2C27-4075-8C48-5254527376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B0D4CD7-DE97-4312-8DDB-A8EA45082EB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7E5674C5-5980-43C7-A6F0-02330C9166DF}"/>
              </a:ext>
            </a:extLst>
          </p:cNvPr>
          <p:cNvSpPr>
            <a:spLocks noGrp="1"/>
          </p:cNvSpPr>
          <p:nvPr>
            <p:ph type="dt" sz="half" idx="10"/>
          </p:nvPr>
        </p:nvSpPr>
        <p:spPr/>
        <p:txBody>
          <a:bodyPr/>
          <a:lstStyle/>
          <a:p>
            <a:fld id="{F7F6DDE4-8A75-4296-91DB-8A13062A5740}" type="datetime1">
              <a:rPr lang="en-AU" smtClean="0"/>
              <a:t>18/02/2020</a:t>
            </a:fld>
            <a:endParaRPr lang="en-AU"/>
          </a:p>
        </p:txBody>
      </p:sp>
      <p:sp>
        <p:nvSpPr>
          <p:cNvPr id="8" name="Footer Placeholder 7">
            <a:extLst>
              <a:ext uri="{FF2B5EF4-FFF2-40B4-BE49-F238E27FC236}">
                <a16:creationId xmlns:a16="http://schemas.microsoft.com/office/drawing/2014/main" id="{5E541121-2E00-4995-AB90-8B228AC19694}"/>
              </a:ext>
            </a:extLst>
          </p:cNvPr>
          <p:cNvSpPr>
            <a:spLocks noGrp="1"/>
          </p:cNvSpPr>
          <p:nvPr>
            <p:ph type="ftr" sz="quarter" idx="11"/>
          </p:nvPr>
        </p:nvSpPr>
        <p:spPr/>
        <p:txBody>
          <a:bodyPr/>
          <a:lstStyle/>
          <a:p>
            <a:r>
              <a:rPr lang="en-AU"/>
              <a:t>test</a:t>
            </a:r>
          </a:p>
        </p:txBody>
      </p:sp>
      <p:sp>
        <p:nvSpPr>
          <p:cNvPr id="9" name="Slide Number Placeholder 8">
            <a:extLst>
              <a:ext uri="{FF2B5EF4-FFF2-40B4-BE49-F238E27FC236}">
                <a16:creationId xmlns:a16="http://schemas.microsoft.com/office/drawing/2014/main" id="{CF0D96D6-B8A0-4276-BE65-BCF56F7BCB7A}"/>
              </a:ext>
            </a:extLst>
          </p:cNvPr>
          <p:cNvSpPr>
            <a:spLocks noGrp="1"/>
          </p:cNvSpPr>
          <p:nvPr>
            <p:ph type="sldNum" sz="quarter" idx="12"/>
          </p:nvPr>
        </p:nvSpPr>
        <p:spPr/>
        <p:txBody>
          <a:bodyPr/>
          <a:lstStyle/>
          <a:p>
            <a:fld id="{881EADE4-165E-4CE9-BDA9-D989AB5809F4}" type="slidenum">
              <a:rPr lang="en-AU" smtClean="0"/>
              <a:t>‹#›</a:t>
            </a:fld>
            <a:endParaRPr lang="en-AU"/>
          </a:p>
        </p:txBody>
      </p:sp>
    </p:spTree>
    <p:extLst>
      <p:ext uri="{BB962C8B-B14F-4D97-AF65-F5344CB8AC3E}">
        <p14:creationId xmlns:p14="http://schemas.microsoft.com/office/powerpoint/2010/main" val="625260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73F99-F5AA-4AAA-9A2E-8EF2850E8EBE}"/>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16D905C7-D52A-4698-A073-7A9415D7881E}"/>
              </a:ext>
            </a:extLst>
          </p:cNvPr>
          <p:cNvSpPr>
            <a:spLocks noGrp="1"/>
          </p:cNvSpPr>
          <p:nvPr>
            <p:ph type="dt" sz="half" idx="10"/>
          </p:nvPr>
        </p:nvSpPr>
        <p:spPr/>
        <p:txBody>
          <a:bodyPr/>
          <a:lstStyle/>
          <a:p>
            <a:fld id="{DEBCD043-7018-41C5-9518-ACF4B104D9EF}" type="datetime1">
              <a:rPr lang="en-AU" smtClean="0"/>
              <a:t>18/02/2020</a:t>
            </a:fld>
            <a:endParaRPr lang="en-AU"/>
          </a:p>
        </p:txBody>
      </p:sp>
      <p:sp>
        <p:nvSpPr>
          <p:cNvPr id="4" name="Footer Placeholder 3">
            <a:extLst>
              <a:ext uri="{FF2B5EF4-FFF2-40B4-BE49-F238E27FC236}">
                <a16:creationId xmlns:a16="http://schemas.microsoft.com/office/drawing/2014/main" id="{0DA5C2AC-15E2-4F9C-A6B3-B0CB45BD7132}"/>
              </a:ext>
            </a:extLst>
          </p:cNvPr>
          <p:cNvSpPr>
            <a:spLocks noGrp="1"/>
          </p:cNvSpPr>
          <p:nvPr>
            <p:ph type="ftr" sz="quarter" idx="11"/>
          </p:nvPr>
        </p:nvSpPr>
        <p:spPr/>
        <p:txBody>
          <a:bodyPr/>
          <a:lstStyle/>
          <a:p>
            <a:r>
              <a:rPr lang="en-AU"/>
              <a:t>test</a:t>
            </a:r>
          </a:p>
        </p:txBody>
      </p:sp>
      <p:sp>
        <p:nvSpPr>
          <p:cNvPr id="5" name="Slide Number Placeholder 4">
            <a:extLst>
              <a:ext uri="{FF2B5EF4-FFF2-40B4-BE49-F238E27FC236}">
                <a16:creationId xmlns:a16="http://schemas.microsoft.com/office/drawing/2014/main" id="{28671461-C568-43E8-B410-09CA57AC86D7}"/>
              </a:ext>
            </a:extLst>
          </p:cNvPr>
          <p:cNvSpPr>
            <a:spLocks noGrp="1"/>
          </p:cNvSpPr>
          <p:nvPr>
            <p:ph type="sldNum" sz="quarter" idx="12"/>
          </p:nvPr>
        </p:nvSpPr>
        <p:spPr/>
        <p:txBody>
          <a:bodyPr/>
          <a:lstStyle/>
          <a:p>
            <a:fld id="{881EADE4-165E-4CE9-BDA9-D989AB5809F4}" type="slidenum">
              <a:rPr lang="en-AU" smtClean="0"/>
              <a:t>‹#›</a:t>
            </a:fld>
            <a:endParaRPr lang="en-AU"/>
          </a:p>
        </p:txBody>
      </p:sp>
    </p:spTree>
    <p:extLst>
      <p:ext uri="{BB962C8B-B14F-4D97-AF65-F5344CB8AC3E}">
        <p14:creationId xmlns:p14="http://schemas.microsoft.com/office/powerpoint/2010/main" val="3523534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991FBE-2866-434F-AAD6-C0A5274E5805}"/>
              </a:ext>
            </a:extLst>
          </p:cNvPr>
          <p:cNvSpPr>
            <a:spLocks noGrp="1"/>
          </p:cNvSpPr>
          <p:nvPr>
            <p:ph type="dt" sz="half" idx="10"/>
          </p:nvPr>
        </p:nvSpPr>
        <p:spPr/>
        <p:txBody>
          <a:bodyPr/>
          <a:lstStyle/>
          <a:p>
            <a:fld id="{D0757BB4-EBCB-4B1D-A145-D9C079A16105}" type="datetime1">
              <a:rPr lang="en-AU" smtClean="0"/>
              <a:t>18/02/2020</a:t>
            </a:fld>
            <a:endParaRPr lang="en-AU"/>
          </a:p>
        </p:txBody>
      </p:sp>
      <p:sp>
        <p:nvSpPr>
          <p:cNvPr id="3" name="Footer Placeholder 2">
            <a:extLst>
              <a:ext uri="{FF2B5EF4-FFF2-40B4-BE49-F238E27FC236}">
                <a16:creationId xmlns:a16="http://schemas.microsoft.com/office/drawing/2014/main" id="{52432CF4-19FE-487B-9FC7-97B8F5969DFB}"/>
              </a:ext>
            </a:extLst>
          </p:cNvPr>
          <p:cNvSpPr>
            <a:spLocks noGrp="1"/>
          </p:cNvSpPr>
          <p:nvPr>
            <p:ph type="ftr" sz="quarter" idx="11"/>
          </p:nvPr>
        </p:nvSpPr>
        <p:spPr/>
        <p:txBody>
          <a:bodyPr/>
          <a:lstStyle/>
          <a:p>
            <a:r>
              <a:rPr lang="en-AU"/>
              <a:t>test</a:t>
            </a:r>
          </a:p>
        </p:txBody>
      </p:sp>
      <p:sp>
        <p:nvSpPr>
          <p:cNvPr id="4" name="Slide Number Placeholder 3">
            <a:extLst>
              <a:ext uri="{FF2B5EF4-FFF2-40B4-BE49-F238E27FC236}">
                <a16:creationId xmlns:a16="http://schemas.microsoft.com/office/drawing/2014/main" id="{923CF82B-B65F-4371-A75C-591210488571}"/>
              </a:ext>
            </a:extLst>
          </p:cNvPr>
          <p:cNvSpPr>
            <a:spLocks noGrp="1"/>
          </p:cNvSpPr>
          <p:nvPr>
            <p:ph type="sldNum" sz="quarter" idx="12"/>
          </p:nvPr>
        </p:nvSpPr>
        <p:spPr/>
        <p:txBody>
          <a:bodyPr/>
          <a:lstStyle/>
          <a:p>
            <a:fld id="{881EADE4-165E-4CE9-BDA9-D989AB5809F4}" type="slidenum">
              <a:rPr lang="en-AU" smtClean="0"/>
              <a:t>‹#›</a:t>
            </a:fld>
            <a:endParaRPr lang="en-AU"/>
          </a:p>
        </p:txBody>
      </p:sp>
    </p:spTree>
    <p:extLst>
      <p:ext uri="{BB962C8B-B14F-4D97-AF65-F5344CB8AC3E}">
        <p14:creationId xmlns:p14="http://schemas.microsoft.com/office/powerpoint/2010/main" val="656697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0CAA2-81C9-4439-BEBB-BA764CE63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0A49755-626F-4299-974D-D957FC64C4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8CA2104A-1C4A-4F57-BC32-7F7BF7EEFE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6A3F9DF-3C34-42C9-8D5C-0E7C32C73836}"/>
              </a:ext>
            </a:extLst>
          </p:cNvPr>
          <p:cNvSpPr>
            <a:spLocks noGrp="1"/>
          </p:cNvSpPr>
          <p:nvPr>
            <p:ph type="dt" sz="half" idx="10"/>
          </p:nvPr>
        </p:nvSpPr>
        <p:spPr/>
        <p:txBody>
          <a:bodyPr/>
          <a:lstStyle/>
          <a:p>
            <a:fld id="{404F0C10-0E5D-48F3-B31C-CA492D28E299}" type="datetime1">
              <a:rPr lang="en-AU" smtClean="0"/>
              <a:t>18/02/2020</a:t>
            </a:fld>
            <a:endParaRPr lang="en-AU"/>
          </a:p>
        </p:txBody>
      </p:sp>
      <p:sp>
        <p:nvSpPr>
          <p:cNvPr id="6" name="Footer Placeholder 5">
            <a:extLst>
              <a:ext uri="{FF2B5EF4-FFF2-40B4-BE49-F238E27FC236}">
                <a16:creationId xmlns:a16="http://schemas.microsoft.com/office/drawing/2014/main" id="{642059FD-00CC-4C65-8B4C-32AD7D57F7D6}"/>
              </a:ext>
            </a:extLst>
          </p:cNvPr>
          <p:cNvSpPr>
            <a:spLocks noGrp="1"/>
          </p:cNvSpPr>
          <p:nvPr>
            <p:ph type="ftr" sz="quarter" idx="11"/>
          </p:nvPr>
        </p:nvSpPr>
        <p:spPr/>
        <p:txBody>
          <a:bodyPr/>
          <a:lstStyle/>
          <a:p>
            <a:r>
              <a:rPr lang="en-AU"/>
              <a:t>test</a:t>
            </a:r>
          </a:p>
        </p:txBody>
      </p:sp>
      <p:sp>
        <p:nvSpPr>
          <p:cNvPr id="7" name="Slide Number Placeholder 6">
            <a:extLst>
              <a:ext uri="{FF2B5EF4-FFF2-40B4-BE49-F238E27FC236}">
                <a16:creationId xmlns:a16="http://schemas.microsoft.com/office/drawing/2014/main" id="{349DE65C-443E-4C9A-933E-54507217FA44}"/>
              </a:ext>
            </a:extLst>
          </p:cNvPr>
          <p:cNvSpPr>
            <a:spLocks noGrp="1"/>
          </p:cNvSpPr>
          <p:nvPr>
            <p:ph type="sldNum" sz="quarter" idx="12"/>
          </p:nvPr>
        </p:nvSpPr>
        <p:spPr/>
        <p:txBody>
          <a:bodyPr/>
          <a:lstStyle/>
          <a:p>
            <a:fld id="{881EADE4-165E-4CE9-BDA9-D989AB5809F4}" type="slidenum">
              <a:rPr lang="en-AU" smtClean="0"/>
              <a:t>‹#›</a:t>
            </a:fld>
            <a:endParaRPr lang="en-AU"/>
          </a:p>
        </p:txBody>
      </p:sp>
    </p:spTree>
    <p:extLst>
      <p:ext uri="{BB962C8B-B14F-4D97-AF65-F5344CB8AC3E}">
        <p14:creationId xmlns:p14="http://schemas.microsoft.com/office/powerpoint/2010/main" val="1457553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C3F59-A52E-46B9-839A-7F5F348D44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CE0D689-D6E7-4865-BFB7-5325B7B2AF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453F6D95-EE62-481A-BED7-D0BA7B806C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A0E0669-0F41-473B-91BA-16A2371BA44D}"/>
              </a:ext>
            </a:extLst>
          </p:cNvPr>
          <p:cNvSpPr>
            <a:spLocks noGrp="1"/>
          </p:cNvSpPr>
          <p:nvPr>
            <p:ph type="dt" sz="half" idx="10"/>
          </p:nvPr>
        </p:nvSpPr>
        <p:spPr/>
        <p:txBody>
          <a:bodyPr/>
          <a:lstStyle/>
          <a:p>
            <a:fld id="{7D831EA6-AF8C-4CCE-B395-AD56641670E9}" type="datetime1">
              <a:rPr lang="en-AU" smtClean="0"/>
              <a:t>18/02/2020</a:t>
            </a:fld>
            <a:endParaRPr lang="en-AU"/>
          </a:p>
        </p:txBody>
      </p:sp>
      <p:sp>
        <p:nvSpPr>
          <p:cNvPr id="6" name="Footer Placeholder 5">
            <a:extLst>
              <a:ext uri="{FF2B5EF4-FFF2-40B4-BE49-F238E27FC236}">
                <a16:creationId xmlns:a16="http://schemas.microsoft.com/office/drawing/2014/main" id="{EEB165B7-8C16-4D29-A511-8FBAD1462B63}"/>
              </a:ext>
            </a:extLst>
          </p:cNvPr>
          <p:cNvSpPr>
            <a:spLocks noGrp="1"/>
          </p:cNvSpPr>
          <p:nvPr>
            <p:ph type="ftr" sz="quarter" idx="11"/>
          </p:nvPr>
        </p:nvSpPr>
        <p:spPr/>
        <p:txBody>
          <a:bodyPr/>
          <a:lstStyle/>
          <a:p>
            <a:r>
              <a:rPr lang="en-AU"/>
              <a:t>test</a:t>
            </a:r>
          </a:p>
        </p:txBody>
      </p:sp>
      <p:sp>
        <p:nvSpPr>
          <p:cNvPr id="7" name="Slide Number Placeholder 6">
            <a:extLst>
              <a:ext uri="{FF2B5EF4-FFF2-40B4-BE49-F238E27FC236}">
                <a16:creationId xmlns:a16="http://schemas.microsoft.com/office/drawing/2014/main" id="{FF8CCC31-7AFF-4B1D-8783-ADBD17706EE7}"/>
              </a:ext>
            </a:extLst>
          </p:cNvPr>
          <p:cNvSpPr>
            <a:spLocks noGrp="1"/>
          </p:cNvSpPr>
          <p:nvPr>
            <p:ph type="sldNum" sz="quarter" idx="12"/>
          </p:nvPr>
        </p:nvSpPr>
        <p:spPr/>
        <p:txBody>
          <a:bodyPr/>
          <a:lstStyle/>
          <a:p>
            <a:fld id="{881EADE4-165E-4CE9-BDA9-D989AB5809F4}" type="slidenum">
              <a:rPr lang="en-AU" smtClean="0"/>
              <a:t>‹#›</a:t>
            </a:fld>
            <a:endParaRPr lang="en-AU"/>
          </a:p>
        </p:txBody>
      </p:sp>
    </p:spTree>
    <p:extLst>
      <p:ext uri="{BB962C8B-B14F-4D97-AF65-F5344CB8AC3E}">
        <p14:creationId xmlns:p14="http://schemas.microsoft.com/office/powerpoint/2010/main" val="2438898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9998B5-C146-4F14-8593-3843C62416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4F9E550-3BFA-49E3-A5B3-BCC18D1B6E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A066FF1-14E5-4C3C-9F46-597D66A12B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A7DFDF-296B-4F7C-A804-88D7366C4AC7}" type="datetime1">
              <a:rPr lang="en-AU" smtClean="0"/>
              <a:t>18/02/2020</a:t>
            </a:fld>
            <a:endParaRPr lang="en-AU"/>
          </a:p>
        </p:txBody>
      </p:sp>
      <p:sp>
        <p:nvSpPr>
          <p:cNvPr id="5" name="Footer Placeholder 4">
            <a:extLst>
              <a:ext uri="{FF2B5EF4-FFF2-40B4-BE49-F238E27FC236}">
                <a16:creationId xmlns:a16="http://schemas.microsoft.com/office/drawing/2014/main" id="{91B1BB0B-5F7F-4E24-A639-4A0C1F4384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a:t>test</a:t>
            </a:r>
          </a:p>
        </p:txBody>
      </p:sp>
      <p:sp>
        <p:nvSpPr>
          <p:cNvPr id="6" name="Slide Number Placeholder 5">
            <a:extLst>
              <a:ext uri="{FF2B5EF4-FFF2-40B4-BE49-F238E27FC236}">
                <a16:creationId xmlns:a16="http://schemas.microsoft.com/office/drawing/2014/main" id="{4457C32B-66BC-4560-B939-B0A1763AFE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1EADE4-165E-4CE9-BDA9-D989AB5809F4}" type="slidenum">
              <a:rPr lang="en-AU" smtClean="0"/>
              <a:t>‹#›</a:t>
            </a:fld>
            <a:endParaRPr lang="en-AU"/>
          </a:p>
        </p:txBody>
      </p:sp>
    </p:spTree>
    <p:extLst>
      <p:ext uri="{BB962C8B-B14F-4D97-AF65-F5344CB8AC3E}">
        <p14:creationId xmlns:p14="http://schemas.microsoft.com/office/powerpoint/2010/main" val="2772785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emf"/><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2.emf"/><Relationship Id="rId4" Type="http://schemas.openxmlformats.org/officeDocument/2006/relationships/image" Target="../media/image31.emf"/></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DADAE16-5EB1-42BB-8C21-20BB8DEC0315}"/>
              </a:ext>
            </a:extLst>
          </p:cNvPr>
          <p:cNvCxnSpPr/>
          <p:nvPr/>
        </p:nvCxnSpPr>
        <p:spPr>
          <a:xfrm>
            <a:off x="2912010" y="70340"/>
            <a:ext cx="0" cy="6717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57565FC-D965-4009-8F2D-2A2E557A2C5F}"/>
              </a:ext>
            </a:extLst>
          </p:cNvPr>
          <p:cNvSpPr txBox="1"/>
          <p:nvPr/>
        </p:nvSpPr>
        <p:spPr>
          <a:xfrm>
            <a:off x="3066757" y="137162"/>
            <a:ext cx="8904846" cy="584775"/>
          </a:xfrm>
          <a:prstGeom prst="rect">
            <a:avLst/>
          </a:prstGeom>
          <a:noFill/>
        </p:spPr>
        <p:txBody>
          <a:bodyPr wrap="square" rtlCol="0">
            <a:spAutoFit/>
          </a:bodyPr>
          <a:lstStyle/>
          <a:p>
            <a:pPr algn="ctr"/>
            <a:r>
              <a:rPr lang="en-US" sz="3200" b="1" dirty="0"/>
              <a:t>WICKHAM MASTER PLAN – THE VISION</a:t>
            </a:r>
            <a:endParaRPr lang="en-AU" sz="3200" b="1" dirty="0"/>
          </a:p>
        </p:txBody>
      </p:sp>
      <p:pic>
        <p:nvPicPr>
          <p:cNvPr id="16" name="Picture 15">
            <a:extLst>
              <a:ext uri="{FF2B5EF4-FFF2-40B4-BE49-F238E27FC236}">
                <a16:creationId xmlns:a16="http://schemas.microsoft.com/office/drawing/2014/main" id="{D31581AA-D42B-4797-BF92-3F73EF8D619C}"/>
              </a:ext>
            </a:extLst>
          </p:cNvPr>
          <p:cNvPicPr>
            <a:picLocks noChangeAspect="1"/>
          </p:cNvPicPr>
          <p:nvPr/>
        </p:nvPicPr>
        <p:blipFill>
          <a:blip r:embed="rId2"/>
          <a:stretch>
            <a:fillRect/>
          </a:stretch>
        </p:blipFill>
        <p:spPr>
          <a:xfrm>
            <a:off x="363488" y="137162"/>
            <a:ext cx="2124075" cy="2238375"/>
          </a:xfrm>
          <a:prstGeom prst="rect">
            <a:avLst/>
          </a:prstGeom>
        </p:spPr>
      </p:pic>
      <p:pic>
        <p:nvPicPr>
          <p:cNvPr id="8" name="Picture 7">
            <a:extLst>
              <a:ext uri="{FF2B5EF4-FFF2-40B4-BE49-F238E27FC236}">
                <a16:creationId xmlns:a16="http://schemas.microsoft.com/office/drawing/2014/main" id="{1FEF73EB-BBC5-452D-9454-E6BE0BD3A24B}"/>
              </a:ext>
            </a:extLst>
          </p:cNvPr>
          <p:cNvPicPr>
            <a:picLocks noChangeAspect="1"/>
          </p:cNvPicPr>
          <p:nvPr/>
        </p:nvPicPr>
        <p:blipFill>
          <a:blip r:embed="rId3"/>
          <a:stretch>
            <a:fillRect/>
          </a:stretch>
        </p:blipFill>
        <p:spPr>
          <a:xfrm>
            <a:off x="3037727" y="1260000"/>
            <a:ext cx="8962905" cy="4898149"/>
          </a:xfrm>
          <a:prstGeom prst="rect">
            <a:avLst/>
          </a:prstGeom>
        </p:spPr>
      </p:pic>
      <p:sp>
        <p:nvSpPr>
          <p:cNvPr id="12" name="TextBox 11">
            <a:extLst>
              <a:ext uri="{FF2B5EF4-FFF2-40B4-BE49-F238E27FC236}">
                <a16:creationId xmlns:a16="http://schemas.microsoft.com/office/drawing/2014/main" id="{0B82978E-1EF3-4CCB-AB86-D6FDF0266DA2}"/>
              </a:ext>
            </a:extLst>
          </p:cNvPr>
          <p:cNvSpPr txBox="1"/>
          <p:nvPr/>
        </p:nvSpPr>
        <p:spPr>
          <a:xfrm>
            <a:off x="70333" y="2588455"/>
            <a:ext cx="2841677" cy="4031873"/>
          </a:xfrm>
          <a:prstGeom prst="rect">
            <a:avLst/>
          </a:prstGeom>
          <a:noFill/>
        </p:spPr>
        <p:txBody>
          <a:bodyPr wrap="square" rtlCol="0">
            <a:spAutoFit/>
          </a:bodyPr>
          <a:lstStyle/>
          <a:p>
            <a:r>
              <a:rPr lang="en-US" sz="1600" b="1" dirty="0">
                <a:cs typeface="Arial" panose="020B0604020202020204" pitchFamily="34" charset="0"/>
              </a:rPr>
              <a:t>Pt 2. Village Hub</a:t>
            </a:r>
            <a:endParaRPr lang="en-AU" sz="1600" dirty="0">
              <a:cs typeface="Arial" panose="020B0604020202020204" pitchFamily="34" charset="0"/>
            </a:endParaRPr>
          </a:p>
          <a:p>
            <a:endParaRPr lang="en-US" sz="1600" b="1" dirty="0">
              <a:cs typeface="Arial" panose="020B0604020202020204" pitchFamily="34" charset="0"/>
            </a:endParaRPr>
          </a:p>
          <a:p>
            <a:r>
              <a:rPr lang="en-US" sz="1600" b="1" dirty="0">
                <a:cs typeface="Arial" panose="020B0604020202020204" pitchFamily="34" charset="0"/>
              </a:rPr>
              <a:t>Aims of the Wickham Master Plan:</a:t>
            </a:r>
          </a:p>
          <a:p>
            <a:pPr marL="285750" indent="-285750">
              <a:buFontTx/>
              <a:buChar char="-"/>
            </a:pPr>
            <a:r>
              <a:rPr lang="en-US" sz="1600" dirty="0">
                <a:cs typeface="Arial" panose="020B0604020202020204" pitchFamily="34" charset="0"/>
              </a:rPr>
              <a:t>Mixed use urban </a:t>
            </a:r>
            <a:r>
              <a:rPr lang="en-US" sz="1600" dirty="0" err="1">
                <a:cs typeface="Arial" panose="020B0604020202020204" pitchFamily="34" charset="0"/>
              </a:rPr>
              <a:t>neighbourhood</a:t>
            </a:r>
            <a:endParaRPr lang="en-US" sz="1600" dirty="0">
              <a:cs typeface="Arial" panose="020B0604020202020204" pitchFamily="34" charset="0"/>
            </a:endParaRPr>
          </a:p>
          <a:p>
            <a:pPr marL="285750" indent="-285750">
              <a:buFontTx/>
              <a:buChar char="-"/>
            </a:pPr>
            <a:r>
              <a:rPr lang="en-US" sz="1600" dirty="0">
                <a:cs typeface="Arial" panose="020B0604020202020204" pitchFamily="34" charset="0"/>
              </a:rPr>
              <a:t>Eclectic urban character</a:t>
            </a:r>
          </a:p>
          <a:p>
            <a:pPr marL="285750" indent="-285750">
              <a:buFontTx/>
              <a:buChar char="-"/>
            </a:pPr>
            <a:r>
              <a:rPr lang="en-US" sz="1600" dirty="0">
                <a:cs typeface="Arial" panose="020B0604020202020204" pitchFamily="34" charset="0"/>
              </a:rPr>
              <a:t>Varied building types, scale &amp; styles “</a:t>
            </a:r>
            <a:r>
              <a:rPr lang="en-AU" sz="1600" dirty="0"/>
              <a:t>that emphasises the original pattern of subdivision and eclectic character of built form along the streetscape”</a:t>
            </a:r>
          </a:p>
          <a:p>
            <a:pPr marL="285750" indent="-285750">
              <a:buFontTx/>
              <a:buChar char="-"/>
            </a:pPr>
            <a:r>
              <a:rPr lang="en-US" sz="1600" dirty="0">
                <a:cs typeface="Arial" panose="020B0604020202020204" pitchFamily="34" charset="0"/>
              </a:rPr>
              <a:t>Wide-ranging mix of land uses</a:t>
            </a:r>
          </a:p>
          <a:p>
            <a:pPr marL="285750" indent="-285750">
              <a:buFontTx/>
              <a:buChar char="-"/>
            </a:pPr>
            <a:r>
              <a:rPr lang="en-US" sz="1600" dirty="0">
                <a:cs typeface="Arial" panose="020B0604020202020204" pitchFamily="34" charset="0"/>
              </a:rPr>
              <a:t>A “Village Hub” </a:t>
            </a:r>
          </a:p>
        </p:txBody>
      </p:sp>
    </p:spTree>
    <p:extLst>
      <p:ext uri="{BB962C8B-B14F-4D97-AF65-F5344CB8AC3E}">
        <p14:creationId xmlns:p14="http://schemas.microsoft.com/office/powerpoint/2010/main" val="3862637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DADAE16-5EB1-42BB-8C21-20BB8DEC0315}"/>
              </a:ext>
            </a:extLst>
          </p:cNvPr>
          <p:cNvCxnSpPr/>
          <p:nvPr/>
        </p:nvCxnSpPr>
        <p:spPr>
          <a:xfrm>
            <a:off x="2912010" y="70340"/>
            <a:ext cx="0" cy="6717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57565FC-D965-4009-8F2D-2A2E557A2C5F}"/>
              </a:ext>
            </a:extLst>
          </p:cNvPr>
          <p:cNvSpPr txBox="1"/>
          <p:nvPr/>
        </p:nvSpPr>
        <p:spPr>
          <a:xfrm>
            <a:off x="3066757" y="137162"/>
            <a:ext cx="8904846" cy="584775"/>
          </a:xfrm>
          <a:prstGeom prst="rect">
            <a:avLst/>
          </a:prstGeom>
          <a:noFill/>
        </p:spPr>
        <p:txBody>
          <a:bodyPr wrap="square" rtlCol="0">
            <a:spAutoFit/>
          </a:bodyPr>
          <a:lstStyle/>
          <a:p>
            <a:pPr algn="ctr"/>
            <a:r>
              <a:rPr lang="en-US" sz="3200" b="1" dirty="0"/>
              <a:t>PROPOSED CHANGES</a:t>
            </a:r>
            <a:endParaRPr lang="en-AU" sz="3200" b="1" dirty="0"/>
          </a:p>
        </p:txBody>
      </p:sp>
      <p:pic>
        <p:nvPicPr>
          <p:cNvPr id="10" name="Picture 9">
            <a:extLst>
              <a:ext uri="{FF2B5EF4-FFF2-40B4-BE49-F238E27FC236}">
                <a16:creationId xmlns:a16="http://schemas.microsoft.com/office/drawing/2014/main" id="{1D199EB5-FA5F-43F9-BBCA-02AFF4F4660F}"/>
              </a:ext>
            </a:extLst>
          </p:cNvPr>
          <p:cNvPicPr>
            <a:picLocks noChangeAspect="1"/>
          </p:cNvPicPr>
          <p:nvPr/>
        </p:nvPicPr>
        <p:blipFill>
          <a:blip r:embed="rId3"/>
          <a:stretch>
            <a:fillRect/>
          </a:stretch>
        </p:blipFill>
        <p:spPr>
          <a:xfrm>
            <a:off x="363488" y="137162"/>
            <a:ext cx="2124075" cy="2238375"/>
          </a:xfrm>
          <a:prstGeom prst="rect">
            <a:avLst/>
          </a:prstGeom>
        </p:spPr>
      </p:pic>
      <p:pic>
        <p:nvPicPr>
          <p:cNvPr id="6" name="Picture 5">
            <a:extLst>
              <a:ext uri="{FF2B5EF4-FFF2-40B4-BE49-F238E27FC236}">
                <a16:creationId xmlns:a16="http://schemas.microsoft.com/office/drawing/2014/main" id="{3E1A90D8-E091-4183-B837-BB84B83C4B91}"/>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3741173" y="613281"/>
            <a:ext cx="7619793" cy="6201169"/>
          </a:xfrm>
          <a:prstGeom prst="rect">
            <a:avLst/>
          </a:prstGeom>
        </p:spPr>
      </p:pic>
      <p:sp>
        <p:nvSpPr>
          <p:cNvPr id="8" name="TextBox 7">
            <a:extLst>
              <a:ext uri="{FF2B5EF4-FFF2-40B4-BE49-F238E27FC236}">
                <a16:creationId xmlns:a16="http://schemas.microsoft.com/office/drawing/2014/main" id="{BCCD0899-E939-467D-833D-D5DCA25CB4F9}"/>
              </a:ext>
            </a:extLst>
          </p:cNvPr>
          <p:cNvSpPr txBox="1"/>
          <p:nvPr/>
        </p:nvSpPr>
        <p:spPr>
          <a:xfrm>
            <a:off x="93677" y="2369602"/>
            <a:ext cx="2841677" cy="3416320"/>
          </a:xfrm>
          <a:prstGeom prst="rect">
            <a:avLst/>
          </a:prstGeom>
          <a:noFill/>
        </p:spPr>
        <p:txBody>
          <a:bodyPr wrap="square" rtlCol="0">
            <a:spAutoFit/>
          </a:bodyPr>
          <a:lstStyle/>
          <a:p>
            <a:pPr marL="342900" indent="-342900">
              <a:buFont typeface="+mj-lt"/>
              <a:buAutoNum type="arabicPeriod"/>
            </a:pPr>
            <a:r>
              <a:rPr lang="en-US" b="1" dirty="0">
                <a:cs typeface="Arial" panose="020B0604020202020204" pitchFamily="34" charset="0"/>
              </a:rPr>
              <a:t>Properties on main thoroughfares stay B4.</a:t>
            </a:r>
          </a:p>
          <a:p>
            <a:pPr marL="342900" indent="-342900">
              <a:buFont typeface="+mj-lt"/>
              <a:buAutoNum type="arabicPeriod"/>
            </a:pPr>
            <a:r>
              <a:rPr lang="en-US" b="1" dirty="0">
                <a:cs typeface="Arial" panose="020B0604020202020204" pitchFamily="34" charset="0"/>
              </a:rPr>
              <a:t>Dickson St rezoned R2.</a:t>
            </a:r>
          </a:p>
          <a:p>
            <a:pPr marL="342900" indent="-342900">
              <a:buFont typeface="+mj-lt"/>
              <a:buAutoNum type="arabicPeriod"/>
            </a:pPr>
            <a:r>
              <a:rPr lang="en-US" b="1" dirty="0">
                <a:cs typeface="Arial" panose="020B0604020202020204" pitchFamily="34" charset="0"/>
              </a:rPr>
              <a:t>Grey St rezoned R2.</a:t>
            </a:r>
          </a:p>
          <a:p>
            <a:pPr marL="342900" indent="-342900">
              <a:buFont typeface="+mj-lt"/>
              <a:buAutoNum type="arabicPeriod"/>
            </a:pPr>
            <a:endParaRPr lang="en-US" b="1" dirty="0">
              <a:cs typeface="Arial" panose="020B0604020202020204" pitchFamily="34" charset="0"/>
            </a:endParaRPr>
          </a:p>
          <a:p>
            <a:pPr marL="342900" indent="-342900">
              <a:buFont typeface="+mj-lt"/>
              <a:buAutoNum type="arabicPeriod"/>
            </a:pPr>
            <a:r>
              <a:rPr lang="en-US" b="1" dirty="0">
                <a:cs typeface="Arial" panose="020B0604020202020204" pitchFamily="34" charset="0"/>
              </a:rPr>
              <a:t>Church St permit houses and terraces B4+R2.</a:t>
            </a:r>
          </a:p>
          <a:p>
            <a:pPr marL="360000" lvl="1"/>
            <a:r>
              <a:rPr lang="en-US" dirty="0">
                <a:cs typeface="Arial" panose="020B0604020202020204" pitchFamily="34" charset="0"/>
              </a:rPr>
              <a:t>Allow old housing stock to have major renovation or be rebuilt as single dwelling, units or terraces.</a:t>
            </a:r>
          </a:p>
        </p:txBody>
      </p:sp>
      <p:sp>
        <p:nvSpPr>
          <p:cNvPr id="3" name="TextBox 2">
            <a:extLst>
              <a:ext uri="{FF2B5EF4-FFF2-40B4-BE49-F238E27FC236}">
                <a16:creationId xmlns:a16="http://schemas.microsoft.com/office/drawing/2014/main" id="{78BB701D-095E-470A-992A-AB22304ADA22}"/>
              </a:ext>
            </a:extLst>
          </p:cNvPr>
          <p:cNvSpPr txBox="1"/>
          <p:nvPr/>
        </p:nvSpPr>
        <p:spPr>
          <a:xfrm>
            <a:off x="7652825" y="4808661"/>
            <a:ext cx="513282" cy="461665"/>
          </a:xfrm>
          <a:prstGeom prst="rect">
            <a:avLst/>
          </a:prstGeom>
          <a:noFill/>
        </p:spPr>
        <p:txBody>
          <a:bodyPr wrap="none" rtlCol="0">
            <a:spAutoFit/>
          </a:bodyPr>
          <a:lstStyle/>
          <a:p>
            <a:r>
              <a:rPr lang="en-AU" sz="2400" b="1" dirty="0"/>
              <a:t>R2</a:t>
            </a:r>
          </a:p>
        </p:txBody>
      </p:sp>
      <p:sp>
        <p:nvSpPr>
          <p:cNvPr id="12" name="TextBox 11">
            <a:extLst>
              <a:ext uri="{FF2B5EF4-FFF2-40B4-BE49-F238E27FC236}">
                <a16:creationId xmlns:a16="http://schemas.microsoft.com/office/drawing/2014/main" id="{340EBD03-98A2-4763-A88E-07EA0428328E}"/>
              </a:ext>
            </a:extLst>
          </p:cNvPr>
          <p:cNvSpPr txBox="1"/>
          <p:nvPr/>
        </p:nvSpPr>
        <p:spPr>
          <a:xfrm>
            <a:off x="7805225" y="5446847"/>
            <a:ext cx="513282" cy="461665"/>
          </a:xfrm>
          <a:prstGeom prst="rect">
            <a:avLst/>
          </a:prstGeom>
          <a:noFill/>
        </p:spPr>
        <p:txBody>
          <a:bodyPr wrap="none" rtlCol="0">
            <a:spAutoFit/>
          </a:bodyPr>
          <a:lstStyle/>
          <a:p>
            <a:r>
              <a:rPr lang="en-AU" sz="2400" b="1" dirty="0"/>
              <a:t>R2</a:t>
            </a:r>
          </a:p>
        </p:txBody>
      </p:sp>
      <p:sp>
        <p:nvSpPr>
          <p:cNvPr id="18" name="TextBox 17">
            <a:extLst>
              <a:ext uri="{FF2B5EF4-FFF2-40B4-BE49-F238E27FC236}">
                <a16:creationId xmlns:a16="http://schemas.microsoft.com/office/drawing/2014/main" id="{4254128B-12F2-4953-9C54-F5345AF8104D}"/>
              </a:ext>
            </a:extLst>
          </p:cNvPr>
          <p:cNvSpPr txBox="1"/>
          <p:nvPr/>
        </p:nvSpPr>
        <p:spPr>
          <a:xfrm>
            <a:off x="7411573" y="2827394"/>
            <a:ext cx="995785" cy="461665"/>
          </a:xfrm>
          <a:prstGeom prst="rect">
            <a:avLst/>
          </a:prstGeom>
          <a:noFill/>
        </p:spPr>
        <p:txBody>
          <a:bodyPr wrap="none" rtlCol="0">
            <a:spAutoFit/>
          </a:bodyPr>
          <a:lstStyle/>
          <a:p>
            <a:r>
              <a:rPr lang="en-AU" sz="2400" b="1" dirty="0"/>
              <a:t>B4+R2</a:t>
            </a:r>
          </a:p>
        </p:txBody>
      </p:sp>
      <p:cxnSp>
        <p:nvCxnSpPr>
          <p:cNvPr id="16" name="Straight Connector 15">
            <a:extLst>
              <a:ext uri="{FF2B5EF4-FFF2-40B4-BE49-F238E27FC236}">
                <a16:creationId xmlns:a16="http://schemas.microsoft.com/office/drawing/2014/main" id="{175A5C08-3268-44BA-82CC-3A7B39B14518}"/>
              </a:ext>
            </a:extLst>
          </p:cNvPr>
          <p:cNvCxnSpPr/>
          <p:nvPr/>
        </p:nvCxnSpPr>
        <p:spPr>
          <a:xfrm>
            <a:off x="4476466" y="3510888"/>
            <a:ext cx="7083188" cy="1183943"/>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6DB99D6-9FC9-4C07-BBA3-E538F59E1443}"/>
              </a:ext>
            </a:extLst>
          </p:cNvPr>
          <p:cNvCxnSpPr>
            <a:cxnSpLocks/>
          </p:cNvCxnSpPr>
          <p:nvPr/>
        </p:nvCxnSpPr>
        <p:spPr>
          <a:xfrm flipV="1">
            <a:off x="3862316" y="3510888"/>
            <a:ext cx="614150" cy="3347112"/>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4407E6B-C98D-4D0E-84EA-9F0C487E8920}"/>
              </a:ext>
            </a:extLst>
          </p:cNvPr>
          <p:cNvCxnSpPr/>
          <p:nvPr/>
        </p:nvCxnSpPr>
        <p:spPr>
          <a:xfrm flipV="1">
            <a:off x="3066757" y="354842"/>
            <a:ext cx="1669016" cy="1487606"/>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3F75F27-A428-4969-8839-331FA73612D5}"/>
              </a:ext>
            </a:extLst>
          </p:cNvPr>
          <p:cNvCxnSpPr/>
          <p:nvPr/>
        </p:nvCxnSpPr>
        <p:spPr>
          <a:xfrm flipV="1">
            <a:off x="3301045" y="589130"/>
            <a:ext cx="1669016" cy="1487606"/>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CDAB1B6-5F27-4BAA-8131-78B9F9F60D22}"/>
              </a:ext>
            </a:extLst>
          </p:cNvPr>
          <p:cNvCxnSpPr/>
          <p:nvPr/>
        </p:nvCxnSpPr>
        <p:spPr>
          <a:xfrm flipV="1">
            <a:off x="2921182" y="45499"/>
            <a:ext cx="1669016" cy="1487606"/>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3D78DE8-4451-4F4A-8A75-A0562A13C9D2}"/>
              </a:ext>
            </a:extLst>
          </p:cNvPr>
          <p:cNvCxnSpPr>
            <a:cxnSpLocks/>
          </p:cNvCxnSpPr>
          <p:nvPr/>
        </p:nvCxnSpPr>
        <p:spPr>
          <a:xfrm flipV="1">
            <a:off x="2921182" y="591402"/>
            <a:ext cx="2569774" cy="2369458"/>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7E4416D-30BD-4EE5-92F2-75CA37270195}"/>
              </a:ext>
            </a:extLst>
          </p:cNvPr>
          <p:cNvCxnSpPr>
            <a:cxnSpLocks/>
          </p:cNvCxnSpPr>
          <p:nvPr/>
        </p:nvCxnSpPr>
        <p:spPr>
          <a:xfrm flipV="1">
            <a:off x="3414781" y="607322"/>
            <a:ext cx="2569774" cy="2369458"/>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2F5B5A4-7357-4E6E-A025-A568A9882DA8}"/>
              </a:ext>
            </a:extLst>
          </p:cNvPr>
          <p:cNvCxnSpPr>
            <a:cxnSpLocks/>
          </p:cNvCxnSpPr>
          <p:nvPr/>
        </p:nvCxnSpPr>
        <p:spPr>
          <a:xfrm flipV="1">
            <a:off x="3193576" y="568650"/>
            <a:ext cx="3311871" cy="308895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0CCE736-3CD5-4330-8A16-665D0186FC80}"/>
              </a:ext>
            </a:extLst>
          </p:cNvPr>
          <p:cNvCxnSpPr>
            <a:cxnSpLocks/>
          </p:cNvCxnSpPr>
          <p:nvPr/>
        </p:nvCxnSpPr>
        <p:spPr>
          <a:xfrm flipV="1">
            <a:off x="3673525" y="598218"/>
            <a:ext cx="3311871" cy="308895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EE8F552-1A41-4914-8B60-BA9ABC4A0388}"/>
              </a:ext>
            </a:extLst>
          </p:cNvPr>
          <p:cNvCxnSpPr>
            <a:cxnSpLocks/>
          </p:cNvCxnSpPr>
          <p:nvPr/>
        </p:nvCxnSpPr>
        <p:spPr>
          <a:xfrm flipV="1">
            <a:off x="3673525" y="586842"/>
            <a:ext cx="3832762" cy="3527958"/>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BA06EB8-7E09-4385-8A9E-D50174FEF03C}"/>
              </a:ext>
            </a:extLst>
          </p:cNvPr>
          <p:cNvCxnSpPr>
            <a:cxnSpLocks/>
          </p:cNvCxnSpPr>
          <p:nvPr/>
        </p:nvCxnSpPr>
        <p:spPr>
          <a:xfrm flipV="1">
            <a:off x="4806950" y="602762"/>
            <a:ext cx="3165638" cy="2953238"/>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8134994-D461-488E-982A-3C7A5EB0F99D}"/>
              </a:ext>
            </a:extLst>
          </p:cNvPr>
          <p:cNvCxnSpPr>
            <a:cxnSpLocks/>
          </p:cNvCxnSpPr>
          <p:nvPr/>
        </p:nvCxnSpPr>
        <p:spPr>
          <a:xfrm flipV="1">
            <a:off x="5162550" y="591386"/>
            <a:ext cx="3262693" cy="3021764"/>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9D85214-BC25-4F38-81B7-669D29224438}"/>
              </a:ext>
            </a:extLst>
          </p:cNvPr>
          <p:cNvCxnSpPr>
            <a:cxnSpLocks/>
          </p:cNvCxnSpPr>
          <p:nvPr/>
        </p:nvCxnSpPr>
        <p:spPr>
          <a:xfrm flipV="1">
            <a:off x="5568950" y="661914"/>
            <a:ext cx="3267990" cy="3013878"/>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0C8DDFA-54BF-4943-B805-825986869036}"/>
              </a:ext>
            </a:extLst>
          </p:cNvPr>
          <p:cNvCxnSpPr>
            <a:cxnSpLocks/>
          </p:cNvCxnSpPr>
          <p:nvPr/>
        </p:nvCxnSpPr>
        <p:spPr>
          <a:xfrm flipV="1">
            <a:off x="5984555" y="677834"/>
            <a:ext cx="3345984" cy="3050278"/>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F6DBBB3-4C0D-4590-9C3E-B0EC5D902092}"/>
              </a:ext>
            </a:extLst>
          </p:cNvPr>
          <p:cNvCxnSpPr>
            <a:cxnSpLocks/>
          </p:cNvCxnSpPr>
          <p:nvPr/>
        </p:nvCxnSpPr>
        <p:spPr>
          <a:xfrm flipV="1">
            <a:off x="6407150" y="639162"/>
            <a:ext cx="3444281" cy="3189888"/>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AA61910-95C5-4EAC-B572-992952D7706B}"/>
              </a:ext>
            </a:extLst>
          </p:cNvPr>
          <p:cNvCxnSpPr>
            <a:cxnSpLocks/>
          </p:cNvCxnSpPr>
          <p:nvPr/>
        </p:nvCxnSpPr>
        <p:spPr>
          <a:xfrm flipV="1">
            <a:off x="6832600" y="668730"/>
            <a:ext cx="3498780" cy="3211782"/>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C92262B-F1F2-4443-8E6E-E9CFC30BEDAF}"/>
              </a:ext>
            </a:extLst>
          </p:cNvPr>
          <p:cNvCxnSpPr>
            <a:cxnSpLocks/>
          </p:cNvCxnSpPr>
          <p:nvPr/>
        </p:nvCxnSpPr>
        <p:spPr>
          <a:xfrm flipV="1">
            <a:off x="7289800" y="657354"/>
            <a:ext cx="3562471" cy="3305046"/>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0A423FD-67D0-41D9-B225-32DC0F58AC9E}"/>
              </a:ext>
            </a:extLst>
          </p:cNvPr>
          <p:cNvCxnSpPr>
            <a:cxnSpLocks/>
          </p:cNvCxnSpPr>
          <p:nvPr/>
        </p:nvCxnSpPr>
        <p:spPr>
          <a:xfrm flipV="1">
            <a:off x="7708900" y="673274"/>
            <a:ext cx="3609672" cy="3371676"/>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295FFBE-57F5-46C2-A448-89FE5C07B4D6}"/>
              </a:ext>
            </a:extLst>
          </p:cNvPr>
          <p:cNvCxnSpPr>
            <a:cxnSpLocks/>
          </p:cNvCxnSpPr>
          <p:nvPr/>
        </p:nvCxnSpPr>
        <p:spPr>
          <a:xfrm flipV="1">
            <a:off x="8089900" y="661898"/>
            <a:ext cx="3681327" cy="3452902"/>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89A0EA0-24E0-4A3D-ABEE-643338B55483}"/>
              </a:ext>
            </a:extLst>
          </p:cNvPr>
          <p:cNvCxnSpPr>
            <a:cxnSpLocks/>
          </p:cNvCxnSpPr>
          <p:nvPr/>
        </p:nvCxnSpPr>
        <p:spPr>
          <a:xfrm flipV="1">
            <a:off x="8483600" y="814314"/>
            <a:ext cx="3642374" cy="3363986"/>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4A26A83-57C3-481C-B5DF-07B585E3A423}"/>
              </a:ext>
            </a:extLst>
          </p:cNvPr>
          <p:cNvCxnSpPr>
            <a:cxnSpLocks/>
          </p:cNvCxnSpPr>
          <p:nvPr/>
        </p:nvCxnSpPr>
        <p:spPr>
          <a:xfrm flipV="1">
            <a:off x="8947150" y="1289050"/>
            <a:ext cx="3174517" cy="294640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E675DF2-5C2A-4031-B4A4-E4853EB2BA6D}"/>
              </a:ext>
            </a:extLst>
          </p:cNvPr>
          <p:cNvCxnSpPr>
            <a:cxnSpLocks/>
          </p:cNvCxnSpPr>
          <p:nvPr/>
        </p:nvCxnSpPr>
        <p:spPr>
          <a:xfrm flipV="1">
            <a:off x="9423400" y="1758950"/>
            <a:ext cx="2698267" cy="255270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18B2891-9E73-4B3F-B745-A71E16E0B67C}"/>
              </a:ext>
            </a:extLst>
          </p:cNvPr>
          <p:cNvCxnSpPr>
            <a:cxnSpLocks/>
          </p:cNvCxnSpPr>
          <p:nvPr/>
        </p:nvCxnSpPr>
        <p:spPr>
          <a:xfrm flipV="1">
            <a:off x="9851431" y="2273300"/>
            <a:ext cx="2213569" cy="211455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724589E-0CAE-4337-9111-7AE15CCAFB8E}"/>
              </a:ext>
            </a:extLst>
          </p:cNvPr>
          <p:cNvCxnSpPr>
            <a:cxnSpLocks/>
          </p:cNvCxnSpPr>
          <p:nvPr/>
        </p:nvCxnSpPr>
        <p:spPr>
          <a:xfrm flipV="1">
            <a:off x="10331380" y="2768600"/>
            <a:ext cx="1790287" cy="170180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5C69FF4-A03C-4209-B2DE-303A6B16B6DF}"/>
              </a:ext>
            </a:extLst>
          </p:cNvPr>
          <p:cNvCxnSpPr>
            <a:cxnSpLocks/>
          </p:cNvCxnSpPr>
          <p:nvPr/>
        </p:nvCxnSpPr>
        <p:spPr>
          <a:xfrm flipV="1">
            <a:off x="10687050" y="3175000"/>
            <a:ext cx="1434617" cy="136525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A29ECA3-7851-4BC7-A1A7-4D1F6907E9FF}"/>
              </a:ext>
            </a:extLst>
          </p:cNvPr>
          <p:cNvCxnSpPr>
            <a:cxnSpLocks/>
          </p:cNvCxnSpPr>
          <p:nvPr/>
        </p:nvCxnSpPr>
        <p:spPr>
          <a:xfrm flipV="1">
            <a:off x="3219157" y="4387850"/>
            <a:ext cx="1092493" cy="991548"/>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E23E188-5590-4673-84F3-E925D48DCDF1}"/>
              </a:ext>
            </a:extLst>
          </p:cNvPr>
          <p:cNvCxnSpPr>
            <a:cxnSpLocks/>
          </p:cNvCxnSpPr>
          <p:nvPr/>
        </p:nvCxnSpPr>
        <p:spPr>
          <a:xfrm flipV="1">
            <a:off x="3453445" y="4953000"/>
            <a:ext cx="743905" cy="660686"/>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3DDA592-9152-4921-85F7-A6E389F23C61}"/>
              </a:ext>
            </a:extLst>
          </p:cNvPr>
          <p:cNvCxnSpPr>
            <a:cxnSpLocks/>
          </p:cNvCxnSpPr>
          <p:nvPr/>
        </p:nvCxnSpPr>
        <p:spPr>
          <a:xfrm flipV="1">
            <a:off x="3073582" y="3880512"/>
            <a:ext cx="1313194" cy="1189544"/>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B1202335-13FA-459C-A821-2C0A0BE6E354}"/>
              </a:ext>
            </a:extLst>
          </p:cNvPr>
          <p:cNvCxnSpPr>
            <a:cxnSpLocks/>
          </p:cNvCxnSpPr>
          <p:nvPr/>
        </p:nvCxnSpPr>
        <p:spPr>
          <a:xfrm flipV="1">
            <a:off x="3073582" y="5556250"/>
            <a:ext cx="1028519" cy="94156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BF64769-040B-4420-8C9F-2480BDB8D0BA}"/>
              </a:ext>
            </a:extLst>
          </p:cNvPr>
          <p:cNvCxnSpPr>
            <a:cxnSpLocks/>
          </p:cNvCxnSpPr>
          <p:nvPr/>
        </p:nvCxnSpPr>
        <p:spPr>
          <a:xfrm flipV="1">
            <a:off x="3605845" y="6089650"/>
            <a:ext cx="375605" cy="343186"/>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5B35B1A1-7C89-4565-841A-5E90B206608C}"/>
              </a:ext>
            </a:extLst>
          </p:cNvPr>
          <p:cNvSpPr txBox="1"/>
          <p:nvPr/>
        </p:nvSpPr>
        <p:spPr>
          <a:xfrm>
            <a:off x="9936658" y="1131540"/>
            <a:ext cx="2185009" cy="2862322"/>
          </a:xfrm>
          <a:prstGeom prst="rect">
            <a:avLst/>
          </a:prstGeom>
          <a:solidFill>
            <a:schemeClr val="bg1">
              <a:alpha val="80000"/>
            </a:schemeClr>
          </a:solidFill>
        </p:spPr>
        <p:txBody>
          <a:bodyPr wrap="square" rtlCol="0">
            <a:spAutoFit/>
          </a:bodyPr>
          <a:lstStyle/>
          <a:p>
            <a:r>
              <a:rPr lang="en-AU" b="1" dirty="0"/>
              <a:t>Mine Subsidence District.</a:t>
            </a:r>
          </a:p>
          <a:p>
            <a:r>
              <a:rPr lang="en-AU" dirty="0"/>
              <a:t>This may limit major developments until grouting works are undertaken, so encouraging small lot development will fill the medium term development gap.</a:t>
            </a:r>
          </a:p>
        </p:txBody>
      </p:sp>
    </p:spTree>
    <p:extLst>
      <p:ext uri="{BB962C8B-B14F-4D97-AF65-F5344CB8AC3E}">
        <p14:creationId xmlns:p14="http://schemas.microsoft.com/office/powerpoint/2010/main" val="2009200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DADAE16-5EB1-42BB-8C21-20BB8DEC0315}"/>
              </a:ext>
            </a:extLst>
          </p:cNvPr>
          <p:cNvCxnSpPr/>
          <p:nvPr/>
        </p:nvCxnSpPr>
        <p:spPr>
          <a:xfrm>
            <a:off x="2912010" y="70340"/>
            <a:ext cx="0" cy="6717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57565FC-D965-4009-8F2D-2A2E557A2C5F}"/>
              </a:ext>
            </a:extLst>
          </p:cNvPr>
          <p:cNvSpPr txBox="1"/>
          <p:nvPr/>
        </p:nvSpPr>
        <p:spPr>
          <a:xfrm>
            <a:off x="3066757" y="137162"/>
            <a:ext cx="8904846" cy="584775"/>
          </a:xfrm>
          <a:prstGeom prst="rect">
            <a:avLst/>
          </a:prstGeom>
          <a:noFill/>
        </p:spPr>
        <p:txBody>
          <a:bodyPr wrap="square" rtlCol="0">
            <a:spAutoFit/>
          </a:bodyPr>
          <a:lstStyle/>
          <a:p>
            <a:pPr algn="ctr"/>
            <a:r>
              <a:rPr lang="en-US" sz="3200" b="1" dirty="0"/>
              <a:t>PROPOSED CHANGES</a:t>
            </a:r>
            <a:endParaRPr lang="en-AU" sz="3200" b="1" dirty="0"/>
          </a:p>
        </p:txBody>
      </p:sp>
      <p:pic>
        <p:nvPicPr>
          <p:cNvPr id="10" name="Picture 9">
            <a:extLst>
              <a:ext uri="{FF2B5EF4-FFF2-40B4-BE49-F238E27FC236}">
                <a16:creationId xmlns:a16="http://schemas.microsoft.com/office/drawing/2014/main" id="{1D199EB5-FA5F-43F9-BBCA-02AFF4F4660F}"/>
              </a:ext>
            </a:extLst>
          </p:cNvPr>
          <p:cNvPicPr>
            <a:picLocks noChangeAspect="1"/>
          </p:cNvPicPr>
          <p:nvPr/>
        </p:nvPicPr>
        <p:blipFill>
          <a:blip r:embed="rId3"/>
          <a:stretch>
            <a:fillRect/>
          </a:stretch>
        </p:blipFill>
        <p:spPr>
          <a:xfrm>
            <a:off x="363488" y="137162"/>
            <a:ext cx="2124075" cy="2238375"/>
          </a:xfrm>
          <a:prstGeom prst="rect">
            <a:avLst/>
          </a:prstGeom>
        </p:spPr>
      </p:pic>
      <p:pic>
        <p:nvPicPr>
          <p:cNvPr id="6" name="Picture 5">
            <a:extLst>
              <a:ext uri="{FF2B5EF4-FFF2-40B4-BE49-F238E27FC236}">
                <a16:creationId xmlns:a16="http://schemas.microsoft.com/office/drawing/2014/main" id="{3E1A90D8-E091-4183-B837-BB84B83C4B91}"/>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3741173" y="613281"/>
            <a:ext cx="7619793" cy="6201169"/>
          </a:xfrm>
          <a:prstGeom prst="rect">
            <a:avLst/>
          </a:prstGeom>
        </p:spPr>
      </p:pic>
      <p:sp>
        <p:nvSpPr>
          <p:cNvPr id="8" name="TextBox 7">
            <a:extLst>
              <a:ext uri="{FF2B5EF4-FFF2-40B4-BE49-F238E27FC236}">
                <a16:creationId xmlns:a16="http://schemas.microsoft.com/office/drawing/2014/main" id="{BCCD0899-E939-467D-833D-D5DCA25CB4F9}"/>
              </a:ext>
            </a:extLst>
          </p:cNvPr>
          <p:cNvSpPr txBox="1"/>
          <p:nvPr/>
        </p:nvSpPr>
        <p:spPr>
          <a:xfrm>
            <a:off x="70333" y="2442744"/>
            <a:ext cx="2841677" cy="4247317"/>
          </a:xfrm>
          <a:prstGeom prst="rect">
            <a:avLst/>
          </a:prstGeom>
          <a:noFill/>
        </p:spPr>
        <p:txBody>
          <a:bodyPr wrap="square" rtlCol="0">
            <a:spAutoFit/>
          </a:bodyPr>
          <a:lstStyle/>
          <a:p>
            <a:pPr marL="342900" indent="-342900">
              <a:buFont typeface="+mj-lt"/>
              <a:buAutoNum type="arabicPeriod"/>
            </a:pPr>
            <a:r>
              <a:rPr lang="en-US" b="1" dirty="0">
                <a:cs typeface="Arial" panose="020B0604020202020204" pitchFamily="34" charset="0"/>
              </a:rPr>
              <a:t>Properties on main thoroughfares stay B4.</a:t>
            </a:r>
          </a:p>
          <a:p>
            <a:pPr marL="342900" indent="-342900">
              <a:buFont typeface="+mj-lt"/>
              <a:buAutoNum type="arabicPeriod"/>
            </a:pPr>
            <a:r>
              <a:rPr lang="en-US" b="1" dirty="0">
                <a:cs typeface="Arial" panose="020B0604020202020204" pitchFamily="34" charset="0"/>
              </a:rPr>
              <a:t>Dickson St rezoned R2.</a:t>
            </a:r>
          </a:p>
          <a:p>
            <a:pPr marL="342900" indent="-342900">
              <a:buFont typeface="+mj-lt"/>
              <a:buAutoNum type="arabicPeriod"/>
            </a:pPr>
            <a:r>
              <a:rPr lang="en-US" b="1" dirty="0">
                <a:cs typeface="Arial" panose="020B0604020202020204" pitchFamily="34" charset="0"/>
              </a:rPr>
              <a:t>Grey St rezoned R2.</a:t>
            </a:r>
          </a:p>
          <a:p>
            <a:pPr marL="342900" indent="-342900">
              <a:buFont typeface="+mj-lt"/>
              <a:buAutoNum type="arabicPeriod"/>
            </a:pPr>
            <a:r>
              <a:rPr lang="en-US" b="1" dirty="0">
                <a:cs typeface="Arial" panose="020B0604020202020204" pitchFamily="34" charset="0"/>
              </a:rPr>
              <a:t>Church St permit houses and terraces B4+R2.</a:t>
            </a:r>
          </a:p>
          <a:p>
            <a:pPr marL="342900" indent="-342900">
              <a:buFont typeface="+mj-lt"/>
              <a:buAutoNum type="arabicPeriod"/>
            </a:pPr>
            <a:endParaRPr lang="en-US" b="1" dirty="0">
              <a:cs typeface="Arial" panose="020B0604020202020204" pitchFamily="34" charset="0"/>
            </a:endParaRPr>
          </a:p>
          <a:p>
            <a:pPr marL="342900" indent="-342900">
              <a:buFont typeface="+mj-lt"/>
              <a:buAutoNum type="arabicPeriod"/>
            </a:pPr>
            <a:r>
              <a:rPr lang="en-US" b="1" dirty="0">
                <a:cs typeface="Arial" panose="020B0604020202020204" pitchFamily="34" charset="0"/>
              </a:rPr>
              <a:t>Union St isolated blocks B4+R2.</a:t>
            </a:r>
          </a:p>
          <a:p>
            <a:pPr marL="360000" lvl="1"/>
            <a:r>
              <a:rPr lang="en-US" dirty="0">
                <a:cs typeface="Arial" panose="020B0604020202020204" pitchFamily="34" charset="0"/>
              </a:rPr>
              <a:t>These two 150m</a:t>
            </a:r>
            <a:r>
              <a:rPr lang="en-US" baseline="30000" dirty="0">
                <a:cs typeface="Arial" panose="020B0604020202020204" pitchFamily="34" charset="0"/>
              </a:rPr>
              <a:t>2</a:t>
            </a:r>
            <a:r>
              <a:rPr lang="en-US" dirty="0">
                <a:cs typeface="Arial" panose="020B0604020202020204" pitchFamily="34" charset="0"/>
              </a:rPr>
              <a:t> blocks are isolated between 2 very expensive homes.  A B4 development is not very feasible, so suggest permitting R2 housing.</a:t>
            </a:r>
            <a:endParaRPr lang="en-US" b="1" dirty="0">
              <a:cs typeface="Arial" panose="020B0604020202020204" pitchFamily="34" charset="0"/>
            </a:endParaRPr>
          </a:p>
        </p:txBody>
      </p:sp>
      <p:sp>
        <p:nvSpPr>
          <p:cNvPr id="3" name="TextBox 2">
            <a:extLst>
              <a:ext uri="{FF2B5EF4-FFF2-40B4-BE49-F238E27FC236}">
                <a16:creationId xmlns:a16="http://schemas.microsoft.com/office/drawing/2014/main" id="{78BB701D-095E-470A-992A-AB22304ADA22}"/>
              </a:ext>
            </a:extLst>
          </p:cNvPr>
          <p:cNvSpPr txBox="1"/>
          <p:nvPr/>
        </p:nvSpPr>
        <p:spPr>
          <a:xfrm>
            <a:off x="7652825" y="4808661"/>
            <a:ext cx="513282" cy="461665"/>
          </a:xfrm>
          <a:prstGeom prst="rect">
            <a:avLst/>
          </a:prstGeom>
          <a:noFill/>
        </p:spPr>
        <p:txBody>
          <a:bodyPr wrap="none" rtlCol="0">
            <a:spAutoFit/>
          </a:bodyPr>
          <a:lstStyle/>
          <a:p>
            <a:r>
              <a:rPr lang="en-AU" sz="2400" b="1" dirty="0"/>
              <a:t>R2</a:t>
            </a:r>
          </a:p>
        </p:txBody>
      </p:sp>
      <p:sp>
        <p:nvSpPr>
          <p:cNvPr id="9" name="TextBox 8">
            <a:extLst>
              <a:ext uri="{FF2B5EF4-FFF2-40B4-BE49-F238E27FC236}">
                <a16:creationId xmlns:a16="http://schemas.microsoft.com/office/drawing/2014/main" id="{C9D0703E-89EA-442B-82A5-6563D20636C3}"/>
              </a:ext>
            </a:extLst>
          </p:cNvPr>
          <p:cNvSpPr txBox="1"/>
          <p:nvPr/>
        </p:nvSpPr>
        <p:spPr>
          <a:xfrm>
            <a:off x="9936658" y="3629084"/>
            <a:ext cx="2185009" cy="923330"/>
          </a:xfrm>
          <a:prstGeom prst="rect">
            <a:avLst/>
          </a:prstGeom>
          <a:solidFill>
            <a:schemeClr val="bg1">
              <a:alpha val="80000"/>
            </a:schemeClr>
          </a:solidFill>
        </p:spPr>
        <p:txBody>
          <a:bodyPr wrap="square" rtlCol="0">
            <a:spAutoFit/>
          </a:bodyPr>
          <a:lstStyle/>
          <a:p>
            <a:r>
              <a:rPr lang="en-AU" b="1" dirty="0"/>
              <a:t>Two isolated small blocks – HOB 10m &amp; FSR 1.5.</a:t>
            </a:r>
          </a:p>
        </p:txBody>
      </p:sp>
      <p:cxnSp>
        <p:nvCxnSpPr>
          <p:cNvPr id="11" name="Straight Connector 10">
            <a:extLst>
              <a:ext uri="{FF2B5EF4-FFF2-40B4-BE49-F238E27FC236}">
                <a16:creationId xmlns:a16="http://schemas.microsoft.com/office/drawing/2014/main" id="{4419F50A-BEC4-4270-8A19-551D335A569C}"/>
              </a:ext>
            </a:extLst>
          </p:cNvPr>
          <p:cNvCxnSpPr>
            <a:cxnSpLocks/>
          </p:cNvCxnSpPr>
          <p:nvPr/>
        </p:nvCxnSpPr>
        <p:spPr>
          <a:xfrm flipH="1">
            <a:off x="6905767" y="3820442"/>
            <a:ext cx="3073756" cy="1106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40EBD03-98A2-4763-A88E-07EA0428328E}"/>
              </a:ext>
            </a:extLst>
          </p:cNvPr>
          <p:cNvSpPr txBox="1"/>
          <p:nvPr/>
        </p:nvSpPr>
        <p:spPr>
          <a:xfrm>
            <a:off x="7805225" y="5446847"/>
            <a:ext cx="513282" cy="461665"/>
          </a:xfrm>
          <a:prstGeom prst="rect">
            <a:avLst/>
          </a:prstGeom>
          <a:noFill/>
        </p:spPr>
        <p:txBody>
          <a:bodyPr wrap="none" rtlCol="0">
            <a:spAutoFit/>
          </a:bodyPr>
          <a:lstStyle/>
          <a:p>
            <a:r>
              <a:rPr lang="en-AU" sz="2400" b="1" dirty="0"/>
              <a:t>R2</a:t>
            </a:r>
          </a:p>
        </p:txBody>
      </p:sp>
      <p:sp>
        <p:nvSpPr>
          <p:cNvPr id="19" name="TextBox 18">
            <a:extLst>
              <a:ext uri="{FF2B5EF4-FFF2-40B4-BE49-F238E27FC236}">
                <a16:creationId xmlns:a16="http://schemas.microsoft.com/office/drawing/2014/main" id="{FA507473-65F8-43D3-B1AC-66993E2D8EE9}"/>
              </a:ext>
            </a:extLst>
          </p:cNvPr>
          <p:cNvSpPr txBox="1"/>
          <p:nvPr/>
        </p:nvSpPr>
        <p:spPr>
          <a:xfrm>
            <a:off x="6483657" y="4411879"/>
            <a:ext cx="995785" cy="461665"/>
          </a:xfrm>
          <a:prstGeom prst="rect">
            <a:avLst/>
          </a:prstGeom>
          <a:noFill/>
        </p:spPr>
        <p:txBody>
          <a:bodyPr wrap="none" rtlCol="0">
            <a:spAutoFit/>
          </a:bodyPr>
          <a:lstStyle/>
          <a:p>
            <a:r>
              <a:rPr lang="en-AU" sz="2400" b="1" dirty="0"/>
              <a:t>B4+R2</a:t>
            </a:r>
          </a:p>
        </p:txBody>
      </p:sp>
      <p:sp>
        <p:nvSpPr>
          <p:cNvPr id="20" name="TextBox 19">
            <a:extLst>
              <a:ext uri="{FF2B5EF4-FFF2-40B4-BE49-F238E27FC236}">
                <a16:creationId xmlns:a16="http://schemas.microsoft.com/office/drawing/2014/main" id="{CFDBD823-A672-44C9-920E-DC27CDE444C2}"/>
              </a:ext>
            </a:extLst>
          </p:cNvPr>
          <p:cNvSpPr txBox="1"/>
          <p:nvPr/>
        </p:nvSpPr>
        <p:spPr>
          <a:xfrm>
            <a:off x="7411573" y="2827394"/>
            <a:ext cx="995785" cy="461665"/>
          </a:xfrm>
          <a:prstGeom prst="rect">
            <a:avLst/>
          </a:prstGeom>
          <a:noFill/>
        </p:spPr>
        <p:txBody>
          <a:bodyPr wrap="none" rtlCol="0">
            <a:spAutoFit/>
          </a:bodyPr>
          <a:lstStyle/>
          <a:p>
            <a:r>
              <a:rPr lang="en-AU" sz="2400" b="1" dirty="0"/>
              <a:t>B4+R2</a:t>
            </a:r>
          </a:p>
        </p:txBody>
      </p:sp>
      <p:pic>
        <p:nvPicPr>
          <p:cNvPr id="4" name="Picture 3">
            <a:extLst>
              <a:ext uri="{FF2B5EF4-FFF2-40B4-BE49-F238E27FC236}">
                <a16:creationId xmlns:a16="http://schemas.microsoft.com/office/drawing/2014/main" id="{09226934-B781-48AF-964A-8A77AB9A95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82348" y="1332165"/>
            <a:ext cx="9125243" cy="2296492"/>
          </a:xfrm>
          <a:prstGeom prst="rect">
            <a:avLst/>
          </a:prstGeom>
          <a:ln w="31750">
            <a:solidFill>
              <a:schemeClr val="tx1"/>
            </a:solidFill>
          </a:ln>
        </p:spPr>
      </p:pic>
      <p:sp>
        <p:nvSpPr>
          <p:cNvPr id="17" name="TextBox 16">
            <a:extLst>
              <a:ext uri="{FF2B5EF4-FFF2-40B4-BE49-F238E27FC236}">
                <a16:creationId xmlns:a16="http://schemas.microsoft.com/office/drawing/2014/main" id="{2F772F66-716A-4B97-A744-F54569D07FCC}"/>
              </a:ext>
            </a:extLst>
          </p:cNvPr>
          <p:cNvSpPr txBox="1"/>
          <p:nvPr/>
        </p:nvSpPr>
        <p:spPr>
          <a:xfrm>
            <a:off x="7001139" y="1296912"/>
            <a:ext cx="2175938" cy="863658"/>
          </a:xfrm>
          <a:prstGeom prst="rect">
            <a:avLst/>
          </a:prstGeom>
          <a:noFill/>
        </p:spPr>
        <p:txBody>
          <a:bodyPr wrap="square" rtlCol="0">
            <a:spAutoFit/>
          </a:bodyPr>
          <a:lstStyle/>
          <a:p>
            <a:pPr algn="ctr"/>
            <a:r>
              <a:rPr lang="en-AU" sz="2400" b="1" dirty="0">
                <a:solidFill>
                  <a:schemeClr val="bg1"/>
                </a:solidFill>
              </a:rPr>
              <a:t>Frontage 6.6 m</a:t>
            </a:r>
          </a:p>
          <a:p>
            <a:pPr algn="ctr"/>
            <a:r>
              <a:rPr lang="en-AU" sz="2400" b="1" dirty="0">
                <a:solidFill>
                  <a:schemeClr val="bg1"/>
                </a:solidFill>
              </a:rPr>
              <a:t>Area 152 m</a:t>
            </a:r>
            <a:r>
              <a:rPr lang="en-AU" sz="2400" b="1" baseline="30000" dirty="0">
                <a:solidFill>
                  <a:schemeClr val="bg1"/>
                </a:solidFill>
              </a:rPr>
              <a:t>2</a:t>
            </a:r>
            <a:endParaRPr lang="en-AU" sz="2400" b="1" dirty="0">
              <a:solidFill>
                <a:schemeClr val="bg1"/>
              </a:solidFill>
            </a:endParaRPr>
          </a:p>
        </p:txBody>
      </p:sp>
    </p:spTree>
    <p:extLst>
      <p:ext uri="{BB962C8B-B14F-4D97-AF65-F5344CB8AC3E}">
        <p14:creationId xmlns:p14="http://schemas.microsoft.com/office/powerpoint/2010/main" val="2515446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DADAE16-5EB1-42BB-8C21-20BB8DEC0315}"/>
              </a:ext>
            </a:extLst>
          </p:cNvPr>
          <p:cNvCxnSpPr/>
          <p:nvPr/>
        </p:nvCxnSpPr>
        <p:spPr>
          <a:xfrm>
            <a:off x="2912010" y="70340"/>
            <a:ext cx="0" cy="6717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57565FC-D965-4009-8F2D-2A2E557A2C5F}"/>
              </a:ext>
            </a:extLst>
          </p:cNvPr>
          <p:cNvSpPr txBox="1"/>
          <p:nvPr/>
        </p:nvSpPr>
        <p:spPr>
          <a:xfrm>
            <a:off x="3066757" y="137162"/>
            <a:ext cx="8904846" cy="584775"/>
          </a:xfrm>
          <a:prstGeom prst="rect">
            <a:avLst/>
          </a:prstGeom>
          <a:noFill/>
        </p:spPr>
        <p:txBody>
          <a:bodyPr wrap="square" rtlCol="0">
            <a:spAutoFit/>
          </a:bodyPr>
          <a:lstStyle/>
          <a:p>
            <a:pPr algn="ctr"/>
            <a:r>
              <a:rPr lang="en-US" sz="3200" b="1" dirty="0"/>
              <a:t>PROPOSED CHANGES</a:t>
            </a:r>
            <a:endParaRPr lang="en-AU" sz="3200" b="1" dirty="0"/>
          </a:p>
        </p:txBody>
      </p:sp>
      <p:pic>
        <p:nvPicPr>
          <p:cNvPr id="10" name="Picture 9">
            <a:extLst>
              <a:ext uri="{FF2B5EF4-FFF2-40B4-BE49-F238E27FC236}">
                <a16:creationId xmlns:a16="http://schemas.microsoft.com/office/drawing/2014/main" id="{1D199EB5-FA5F-43F9-BBCA-02AFF4F4660F}"/>
              </a:ext>
            </a:extLst>
          </p:cNvPr>
          <p:cNvPicPr>
            <a:picLocks noChangeAspect="1"/>
          </p:cNvPicPr>
          <p:nvPr/>
        </p:nvPicPr>
        <p:blipFill>
          <a:blip r:embed="rId3"/>
          <a:stretch>
            <a:fillRect/>
          </a:stretch>
        </p:blipFill>
        <p:spPr>
          <a:xfrm>
            <a:off x="363488" y="137162"/>
            <a:ext cx="2124075" cy="2238375"/>
          </a:xfrm>
          <a:prstGeom prst="rect">
            <a:avLst/>
          </a:prstGeom>
        </p:spPr>
      </p:pic>
      <p:pic>
        <p:nvPicPr>
          <p:cNvPr id="6" name="Picture 5">
            <a:extLst>
              <a:ext uri="{FF2B5EF4-FFF2-40B4-BE49-F238E27FC236}">
                <a16:creationId xmlns:a16="http://schemas.microsoft.com/office/drawing/2014/main" id="{3E1A90D8-E091-4183-B837-BB84B83C4B91}"/>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3741173" y="613281"/>
            <a:ext cx="7619792" cy="6201169"/>
          </a:xfrm>
          <a:prstGeom prst="rect">
            <a:avLst/>
          </a:prstGeom>
        </p:spPr>
      </p:pic>
      <p:sp>
        <p:nvSpPr>
          <p:cNvPr id="8" name="TextBox 7">
            <a:extLst>
              <a:ext uri="{FF2B5EF4-FFF2-40B4-BE49-F238E27FC236}">
                <a16:creationId xmlns:a16="http://schemas.microsoft.com/office/drawing/2014/main" id="{BCCD0899-E939-467D-833D-D5DCA25CB4F9}"/>
              </a:ext>
            </a:extLst>
          </p:cNvPr>
          <p:cNvSpPr txBox="1"/>
          <p:nvPr/>
        </p:nvSpPr>
        <p:spPr>
          <a:xfrm>
            <a:off x="70333" y="2442744"/>
            <a:ext cx="2841677" cy="4524315"/>
          </a:xfrm>
          <a:prstGeom prst="rect">
            <a:avLst/>
          </a:prstGeom>
          <a:noFill/>
        </p:spPr>
        <p:txBody>
          <a:bodyPr wrap="square" rtlCol="0">
            <a:spAutoFit/>
          </a:bodyPr>
          <a:lstStyle/>
          <a:p>
            <a:pPr marL="342900" indent="-342900">
              <a:buFont typeface="+mj-lt"/>
              <a:buAutoNum type="arabicPeriod"/>
            </a:pPr>
            <a:r>
              <a:rPr lang="en-US" b="1" dirty="0">
                <a:cs typeface="Arial" panose="020B0604020202020204" pitchFamily="34" charset="0"/>
              </a:rPr>
              <a:t>Properties on main thoroughfares stay B4.</a:t>
            </a:r>
          </a:p>
          <a:p>
            <a:pPr marL="342900" indent="-342900">
              <a:buFont typeface="+mj-lt"/>
              <a:buAutoNum type="arabicPeriod"/>
            </a:pPr>
            <a:r>
              <a:rPr lang="en-US" b="1" dirty="0">
                <a:cs typeface="Arial" panose="020B0604020202020204" pitchFamily="34" charset="0"/>
              </a:rPr>
              <a:t>Dickson St rezoned R2.</a:t>
            </a:r>
          </a:p>
          <a:p>
            <a:pPr marL="342900" indent="-342900">
              <a:buFont typeface="+mj-lt"/>
              <a:buAutoNum type="arabicPeriod"/>
            </a:pPr>
            <a:r>
              <a:rPr lang="en-US" b="1" dirty="0">
                <a:cs typeface="Arial" panose="020B0604020202020204" pitchFamily="34" charset="0"/>
              </a:rPr>
              <a:t>Grey St rezoned R2.</a:t>
            </a:r>
          </a:p>
          <a:p>
            <a:pPr marL="342900" indent="-342900">
              <a:buFont typeface="+mj-lt"/>
              <a:buAutoNum type="arabicPeriod"/>
            </a:pPr>
            <a:r>
              <a:rPr lang="en-US" b="1" dirty="0">
                <a:cs typeface="Arial" panose="020B0604020202020204" pitchFamily="34" charset="0"/>
              </a:rPr>
              <a:t>Church St permit houses and terraces B4+R2.</a:t>
            </a:r>
          </a:p>
          <a:p>
            <a:pPr marL="342900" indent="-342900">
              <a:buFont typeface="+mj-lt"/>
              <a:buAutoNum type="arabicPeriod"/>
            </a:pPr>
            <a:r>
              <a:rPr lang="en-US" b="1" dirty="0">
                <a:cs typeface="Arial" panose="020B0604020202020204" pitchFamily="34" charset="0"/>
              </a:rPr>
              <a:t>Union St isolated blocks B4+R2.</a:t>
            </a:r>
          </a:p>
          <a:p>
            <a:pPr marL="342900" indent="-342900">
              <a:buFont typeface="+mj-lt"/>
              <a:buAutoNum type="arabicPeriod"/>
            </a:pPr>
            <a:endParaRPr lang="en-US" b="1" dirty="0">
              <a:cs typeface="Arial" panose="020B0604020202020204" pitchFamily="34" charset="0"/>
            </a:endParaRPr>
          </a:p>
          <a:p>
            <a:pPr marL="342900" indent="-342900">
              <a:buFont typeface="+mj-lt"/>
              <a:buAutoNum type="arabicPeriod"/>
            </a:pPr>
            <a:r>
              <a:rPr lang="en-US" b="1" dirty="0">
                <a:cs typeface="Arial" panose="020B0604020202020204" pitchFamily="34" charset="0"/>
              </a:rPr>
              <a:t>Bishopsgate St South leave as B4.</a:t>
            </a:r>
          </a:p>
          <a:p>
            <a:pPr marL="360000" lvl="1"/>
            <a:r>
              <a:rPr lang="en-US" dirty="0">
                <a:cs typeface="Arial" panose="020B0604020202020204" pitchFamily="34" charset="0"/>
              </a:rPr>
              <a:t>If a house is built here it would block the planned  density with HOB 24m and FSR 4.0.</a:t>
            </a:r>
          </a:p>
          <a:p>
            <a:pPr marL="360000" lvl="1"/>
            <a:r>
              <a:rPr lang="en-US" dirty="0">
                <a:cs typeface="Arial" panose="020B0604020202020204" pitchFamily="34" charset="0"/>
              </a:rPr>
              <a:t>Leave as B4.</a:t>
            </a:r>
            <a:endParaRPr lang="en-US" b="1" dirty="0">
              <a:cs typeface="Arial" panose="020B0604020202020204" pitchFamily="34" charset="0"/>
            </a:endParaRPr>
          </a:p>
        </p:txBody>
      </p:sp>
      <p:sp>
        <p:nvSpPr>
          <p:cNvPr id="3" name="TextBox 2">
            <a:extLst>
              <a:ext uri="{FF2B5EF4-FFF2-40B4-BE49-F238E27FC236}">
                <a16:creationId xmlns:a16="http://schemas.microsoft.com/office/drawing/2014/main" id="{78BB701D-095E-470A-992A-AB22304ADA22}"/>
              </a:ext>
            </a:extLst>
          </p:cNvPr>
          <p:cNvSpPr txBox="1"/>
          <p:nvPr/>
        </p:nvSpPr>
        <p:spPr>
          <a:xfrm>
            <a:off x="7652825" y="4808661"/>
            <a:ext cx="513282" cy="461665"/>
          </a:xfrm>
          <a:prstGeom prst="rect">
            <a:avLst/>
          </a:prstGeom>
          <a:noFill/>
        </p:spPr>
        <p:txBody>
          <a:bodyPr wrap="none" rtlCol="0">
            <a:spAutoFit/>
          </a:bodyPr>
          <a:lstStyle/>
          <a:p>
            <a:r>
              <a:rPr lang="en-AU" sz="2400" b="1" dirty="0"/>
              <a:t>R2</a:t>
            </a:r>
          </a:p>
        </p:txBody>
      </p:sp>
      <p:sp>
        <p:nvSpPr>
          <p:cNvPr id="9" name="TextBox 8">
            <a:extLst>
              <a:ext uri="{FF2B5EF4-FFF2-40B4-BE49-F238E27FC236}">
                <a16:creationId xmlns:a16="http://schemas.microsoft.com/office/drawing/2014/main" id="{C9D0703E-89EA-442B-82A5-6563D20636C3}"/>
              </a:ext>
            </a:extLst>
          </p:cNvPr>
          <p:cNvSpPr txBox="1"/>
          <p:nvPr/>
        </p:nvSpPr>
        <p:spPr>
          <a:xfrm>
            <a:off x="9936658" y="3629084"/>
            <a:ext cx="2185009" cy="646331"/>
          </a:xfrm>
          <a:prstGeom prst="rect">
            <a:avLst/>
          </a:prstGeom>
          <a:solidFill>
            <a:schemeClr val="bg1">
              <a:alpha val="80000"/>
            </a:schemeClr>
          </a:solidFill>
        </p:spPr>
        <p:txBody>
          <a:bodyPr wrap="square" rtlCol="0">
            <a:spAutoFit/>
          </a:bodyPr>
          <a:lstStyle/>
          <a:p>
            <a:r>
              <a:rPr lang="en-AU" b="1" dirty="0"/>
              <a:t>HOB 24 m</a:t>
            </a:r>
          </a:p>
          <a:p>
            <a:r>
              <a:rPr lang="en-AU" b="1" dirty="0"/>
              <a:t>FSR 4.0</a:t>
            </a:r>
          </a:p>
        </p:txBody>
      </p:sp>
      <p:cxnSp>
        <p:nvCxnSpPr>
          <p:cNvPr id="11" name="Straight Connector 10">
            <a:extLst>
              <a:ext uri="{FF2B5EF4-FFF2-40B4-BE49-F238E27FC236}">
                <a16:creationId xmlns:a16="http://schemas.microsoft.com/office/drawing/2014/main" id="{4419F50A-BEC4-4270-8A19-551D335A569C}"/>
              </a:ext>
            </a:extLst>
          </p:cNvPr>
          <p:cNvCxnSpPr>
            <a:cxnSpLocks/>
          </p:cNvCxnSpPr>
          <p:nvPr/>
        </p:nvCxnSpPr>
        <p:spPr>
          <a:xfrm flipH="1">
            <a:off x="7652825" y="3834510"/>
            <a:ext cx="2326698" cy="2675892"/>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40EBD03-98A2-4763-A88E-07EA0428328E}"/>
              </a:ext>
            </a:extLst>
          </p:cNvPr>
          <p:cNvSpPr txBox="1"/>
          <p:nvPr/>
        </p:nvSpPr>
        <p:spPr>
          <a:xfrm>
            <a:off x="7805225" y="5446847"/>
            <a:ext cx="513282" cy="461665"/>
          </a:xfrm>
          <a:prstGeom prst="rect">
            <a:avLst/>
          </a:prstGeom>
          <a:noFill/>
        </p:spPr>
        <p:txBody>
          <a:bodyPr wrap="none" rtlCol="0">
            <a:spAutoFit/>
          </a:bodyPr>
          <a:lstStyle/>
          <a:p>
            <a:r>
              <a:rPr lang="en-AU" sz="2400" b="1" dirty="0"/>
              <a:t>R2</a:t>
            </a:r>
          </a:p>
        </p:txBody>
      </p:sp>
      <p:sp>
        <p:nvSpPr>
          <p:cNvPr id="18" name="TextBox 17">
            <a:extLst>
              <a:ext uri="{FF2B5EF4-FFF2-40B4-BE49-F238E27FC236}">
                <a16:creationId xmlns:a16="http://schemas.microsoft.com/office/drawing/2014/main" id="{4254128B-12F2-4953-9C54-F5345AF8104D}"/>
              </a:ext>
            </a:extLst>
          </p:cNvPr>
          <p:cNvSpPr txBox="1"/>
          <p:nvPr/>
        </p:nvSpPr>
        <p:spPr>
          <a:xfrm>
            <a:off x="6483657" y="4411879"/>
            <a:ext cx="995785" cy="461665"/>
          </a:xfrm>
          <a:prstGeom prst="rect">
            <a:avLst/>
          </a:prstGeom>
          <a:noFill/>
        </p:spPr>
        <p:txBody>
          <a:bodyPr wrap="none" rtlCol="0">
            <a:spAutoFit/>
          </a:bodyPr>
          <a:lstStyle/>
          <a:p>
            <a:r>
              <a:rPr lang="en-AU" sz="2400" b="1" dirty="0"/>
              <a:t>B4+R2</a:t>
            </a:r>
          </a:p>
        </p:txBody>
      </p:sp>
      <p:cxnSp>
        <p:nvCxnSpPr>
          <p:cNvPr id="15" name="Straight Connector 14">
            <a:extLst>
              <a:ext uri="{FF2B5EF4-FFF2-40B4-BE49-F238E27FC236}">
                <a16:creationId xmlns:a16="http://schemas.microsoft.com/office/drawing/2014/main" id="{3678F4AD-9034-492C-89A3-0E83F74FC690}"/>
              </a:ext>
            </a:extLst>
          </p:cNvPr>
          <p:cNvCxnSpPr>
            <a:cxnSpLocks/>
          </p:cNvCxnSpPr>
          <p:nvPr/>
        </p:nvCxnSpPr>
        <p:spPr>
          <a:xfrm flipH="1">
            <a:off x="5827594" y="3836362"/>
            <a:ext cx="4154201" cy="2408357"/>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5AAD015-8CAE-45C3-9CE5-04BFB1E7DD58}"/>
              </a:ext>
            </a:extLst>
          </p:cNvPr>
          <p:cNvSpPr txBox="1"/>
          <p:nvPr/>
        </p:nvSpPr>
        <p:spPr>
          <a:xfrm>
            <a:off x="7411573" y="2827394"/>
            <a:ext cx="995785" cy="461665"/>
          </a:xfrm>
          <a:prstGeom prst="rect">
            <a:avLst/>
          </a:prstGeom>
          <a:noFill/>
        </p:spPr>
        <p:txBody>
          <a:bodyPr wrap="none" rtlCol="0">
            <a:spAutoFit/>
          </a:bodyPr>
          <a:lstStyle/>
          <a:p>
            <a:r>
              <a:rPr lang="en-AU" sz="2400" b="1" dirty="0"/>
              <a:t>B4+R2</a:t>
            </a:r>
          </a:p>
        </p:txBody>
      </p:sp>
      <p:pic>
        <p:nvPicPr>
          <p:cNvPr id="13" name="Picture 12">
            <a:extLst>
              <a:ext uri="{FF2B5EF4-FFF2-40B4-BE49-F238E27FC236}">
                <a16:creationId xmlns:a16="http://schemas.microsoft.com/office/drawing/2014/main" id="{D9647DCC-C79A-4CA3-B065-82ADA3D9121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96416" y="697209"/>
            <a:ext cx="9125243" cy="2952126"/>
          </a:xfrm>
          <a:prstGeom prst="rect">
            <a:avLst/>
          </a:prstGeom>
          <a:ln w="31750">
            <a:solidFill>
              <a:schemeClr val="tx1"/>
            </a:solidFill>
          </a:ln>
        </p:spPr>
      </p:pic>
    </p:spTree>
    <p:extLst>
      <p:ext uri="{BB962C8B-B14F-4D97-AF65-F5344CB8AC3E}">
        <p14:creationId xmlns:p14="http://schemas.microsoft.com/office/powerpoint/2010/main" val="1599036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DADAE16-5EB1-42BB-8C21-20BB8DEC0315}"/>
              </a:ext>
            </a:extLst>
          </p:cNvPr>
          <p:cNvCxnSpPr/>
          <p:nvPr/>
        </p:nvCxnSpPr>
        <p:spPr>
          <a:xfrm>
            <a:off x="2912010" y="70340"/>
            <a:ext cx="0" cy="6717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57565FC-D965-4009-8F2D-2A2E557A2C5F}"/>
              </a:ext>
            </a:extLst>
          </p:cNvPr>
          <p:cNvSpPr txBox="1"/>
          <p:nvPr/>
        </p:nvSpPr>
        <p:spPr>
          <a:xfrm>
            <a:off x="3066757" y="137162"/>
            <a:ext cx="8904846" cy="584775"/>
          </a:xfrm>
          <a:prstGeom prst="rect">
            <a:avLst/>
          </a:prstGeom>
          <a:noFill/>
        </p:spPr>
        <p:txBody>
          <a:bodyPr wrap="square" rtlCol="0">
            <a:spAutoFit/>
          </a:bodyPr>
          <a:lstStyle/>
          <a:p>
            <a:pPr algn="ctr"/>
            <a:r>
              <a:rPr lang="en-US" sz="3200" b="1" dirty="0"/>
              <a:t>PROPOSED CHANGES</a:t>
            </a:r>
            <a:endParaRPr lang="en-AU" sz="3200" b="1" dirty="0"/>
          </a:p>
        </p:txBody>
      </p:sp>
      <p:pic>
        <p:nvPicPr>
          <p:cNvPr id="10" name="Picture 9">
            <a:extLst>
              <a:ext uri="{FF2B5EF4-FFF2-40B4-BE49-F238E27FC236}">
                <a16:creationId xmlns:a16="http://schemas.microsoft.com/office/drawing/2014/main" id="{1D199EB5-FA5F-43F9-BBCA-02AFF4F4660F}"/>
              </a:ext>
            </a:extLst>
          </p:cNvPr>
          <p:cNvPicPr>
            <a:picLocks noChangeAspect="1"/>
          </p:cNvPicPr>
          <p:nvPr/>
        </p:nvPicPr>
        <p:blipFill>
          <a:blip r:embed="rId3"/>
          <a:stretch>
            <a:fillRect/>
          </a:stretch>
        </p:blipFill>
        <p:spPr>
          <a:xfrm>
            <a:off x="363488" y="137162"/>
            <a:ext cx="2124075" cy="2238375"/>
          </a:xfrm>
          <a:prstGeom prst="rect">
            <a:avLst/>
          </a:prstGeom>
        </p:spPr>
      </p:pic>
      <p:pic>
        <p:nvPicPr>
          <p:cNvPr id="6" name="Picture 5">
            <a:extLst>
              <a:ext uri="{FF2B5EF4-FFF2-40B4-BE49-F238E27FC236}">
                <a16:creationId xmlns:a16="http://schemas.microsoft.com/office/drawing/2014/main" id="{3E1A90D8-E091-4183-B837-BB84B83C4B91}"/>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3741173" y="613281"/>
            <a:ext cx="7619791" cy="6201168"/>
          </a:xfrm>
          <a:prstGeom prst="rect">
            <a:avLst/>
          </a:prstGeom>
        </p:spPr>
      </p:pic>
      <p:sp>
        <p:nvSpPr>
          <p:cNvPr id="8" name="TextBox 7">
            <a:extLst>
              <a:ext uri="{FF2B5EF4-FFF2-40B4-BE49-F238E27FC236}">
                <a16:creationId xmlns:a16="http://schemas.microsoft.com/office/drawing/2014/main" id="{BCCD0899-E939-467D-833D-D5DCA25CB4F9}"/>
              </a:ext>
            </a:extLst>
          </p:cNvPr>
          <p:cNvSpPr txBox="1"/>
          <p:nvPr/>
        </p:nvSpPr>
        <p:spPr>
          <a:xfrm>
            <a:off x="70333" y="2442744"/>
            <a:ext cx="2841677" cy="3970318"/>
          </a:xfrm>
          <a:prstGeom prst="rect">
            <a:avLst/>
          </a:prstGeom>
          <a:noFill/>
        </p:spPr>
        <p:txBody>
          <a:bodyPr wrap="square" rtlCol="0">
            <a:spAutoFit/>
          </a:bodyPr>
          <a:lstStyle/>
          <a:p>
            <a:pPr marL="342900" indent="-342900">
              <a:buFont typeface="+mj-lt"/>
              <a:buAutoNum type="arabicPeriod"/>
            </a:pPr>
            <a:r>
              <a:rPr lang="en-US" b="1" dirty="0">
                <a:cs typeface="Arial" panose="020B0604020202020204" pitchFamily="34" charset="0"/>
              </a:rPr>
              <a:t>Properties on main thoroughfares stay B4.</a:t>
            </a:r>
          </a:p>
          <a:p>
            <a:pPr marL="342900" indent="-342900">
              <a:buFont typeface="+mj-lt"/>
              <a:buAutoNum type="arabicPeriod"/>
            </a:pPr>
            <a:r>
              <a:rPr lang="en-US" b="1" dirty="0">
                <a:cs typeface="Arial" panose="020B0604020202020204" pitchFamily="34" charset="0"/>
              </a:rPr>
              <a:t>Dickson St rezoned R2.</a:t>
            </a:r>
          </a:p>
          <a:p>
            <a:pPr marL="342900" indent="-342900">
              <a:buFont typeface="+mj-lt"/>
              <a:buAutoNum type="arabicPeriod"/>
            </a:pPr>
            <a:r>
              <a:rPr lang="en-US" b="1" dirty="0">
                <a:cs typeface="Arial" panose="020B0604020202020204" pitchFamily="34" charset="0"/>
              </a:rPr>
              <a:t>Grey St rezoned R2.</a:t>
            </a:r>
          </a:p>
          <a:p>
            <a:pPr marL="342900" indent="-342900">
              <a:buFont typeface="+mj-lt"/>
              <a:buAutoNum type="arabicPeriod"/>
            </a:pPr>
            <a:r>
              <a:rPr lang="en-US" b="1" dirty="0">
                <a:cs typeface="Arial" panose="020B0604020202020204" pitchFamily="34" charset="0"/>
              </a:rPr>
              <a:t>Church St permit houses and terraces B4+R2.</a:t>
            </a:r>
          </a:p>
          <a:p>
            <a:pPr marL="342900" indent="-342900">
              <a:buFont typeface="+mj-lt"/>
              <a:buAutoNum type="arabicPeriod"/>
            </a:pPr>
            <a:r>
              <a:rPr lang="en-US" b="1" dirty="0">
                <a:cs typeface="Arial" panose="020B0604020202020204" pitchFamily="34" charset="0"/>
              </a:rPr>
              <a:t>Union St isolated blocks B4+R2.</a:t>
            </a:r>
          </a:p>
          <a:p>
            <a:pPr marL="342900" indent="-342900">
              <a:buFont typeface="+mj-lt"/>
              <a:buAutoNum type="arabicPeriod"/>
            </a:pPr>
            <a:r>
              <a:rPr lang="en-US" b="1" dirty="0">
                <a:cs typeface="Arial" panose="020B0604020202020204" pitchFamily="34" charset="0"/>
              </a:rPr>
              <a:t>Bishopsgate St South leave as B4.</a:t>
            </a:r>
          </a:p>
          <a:p>
            <a:pPr marL="342900" indent="-342900">
              <a:buFont typeface="+mj-lt"/>
              <a:buAutoNum type="arabicPeriod"/>
            </a:pPr>
            <a:endParaRPr lang="en-US" b="1" dirty="0">
              <a:cs typeface="Arial" panose="020B0604020202020204" pitchFamily="34" charset="0"/>
            </a:endParaRPr>
          </a:p>
          <a:p>
            <a:pPr marL="342900" indent="-342900">
              <a:buFont typeface="+mj-lt"/>
              <a:buAutoNum type="arabicPeriod"/>
            </a:pPr>
            <a:r>
              <a:rPr lang="en-US" b="1" dirty="0">
                <a:cs typeface="Arial" panose="020B0604020202020204" pitchFamily="34" charset="0"/>
              </a:rPr>
              <a:t>Bishopsgate St North leave as B4.</a:t>
            </a:r>
          </a:p>
          <a:p>
            <a:pPr marL="360000" lvl="1"/>
            <a:r>
              <a:rPr lang="en-US" dirty="0">
                <a:cs typeface="Arial" panose="020B0604020202020204" pitchFamily="34" charset="0"/>
              </a:rPr>
              <a:t>Leave as B4.</a:t>
            </a:r>
            <a:endParaRPr lang="en-US" b="1" dirty="0">
              <a:cs typeface="Arial" panose="020B0604020202020204" pitchFamily="34" charset="0"/>
            </a:endParaRPr>
          </a:p>
        </p:txBody>
      </p:sp>
      <p:sp>
        <p:nvSpPr>
          <p:cNvPr id="3" name="TextBox 2">
            <a:extLst>
              <a:ext uri="{FF2B5EF4-FFF2-40B4-BE49-F238E27FC236}">
                <a16:creationId xmlns:a16="http://schemas.microsoft.com/office/drawing/2014/main" id="{78BB701D-095E-470A-992A-AB22304ADA22}"/>
              </a:ext>
            </a:extLst>
          </p:cNvPr>
          <p:cNvSpPr txBox="1"/>
          <p:nvPr/>
        </p:nvSpPr>
        <p:spPr>
          <a:xfrm>
            <a:off x="7652825" y="4808661"/>
            <a:ext cx="513282" cy="461665"/>
          </a:xfrm>
          <a:prstGeom prst="rect">
            <a:avLst/>
          </a:prstGeom>
          <a:noFill/>
        </p:spPr>
        <p:txBody>
          <a:bodyPr wrap="none" rtlCol="0">
            <a:spAutoFit/>
          </a:bodyPr>
          <a:lstStyle/>
          <a:p>
            <a:r>
              <a:rPr lang="en-AU" sz="2400" b="1" dirty="0"/>
              <a:t>R2</a:t>
            </a:r>
          </a:p>
        </p:txBody>
      </p:sp>
      <p:sp>
        <p:nvSpPr>
          <p:cNvPr id="9" name="TextBox 8">
            <a:extLst>
              <a:ext uri="{FF2B5EF4-FFF2-40B4-BE49-F238E27FC236}">
                <a16:creationId xmlns:a16="http://schemas.microsoft.com/office/drawing/2014/main" id="{C9D0703E-89EA-442B-82A5-6563D20636C3}"/>
              </a:ext>
            </a:extLst>
          </p:cNvPr>
          <p:cNvSpPr txBox="1"/>
          <p:nvPr/>
        </p:nvSpPr>
        <p:spPr>
          <a:xfrm>
            <a:off x="9936658" y="3629084"/>
            <a:ext cx="2185009" cy="923330"/>
          </a:xfrm>
          <a:prstGeom prst="rect">
            <a:avLst/>
          </a:prstGeom>
          <a:solidFill>
            <a:schemeClr val="bg1">
              <a:alpha val="80000"/>
            </a:schemeClr>
          </a:solidFill>
        </p:spPr>
        <p:txBody>
          <a:bodyPr wrap="square" rtlCol="0">
            <a:spAutoFit/>
          </a:bodyPr>
          <a:lstStyle/>
          <a:p>
            <a:r>
              <a:rPr lang="en-AU" b="1" dirty="0"/>
              <a:t>Existing offices with workshop.</a:t>
            </a:r>
          </a:p>
          <a:p>
            <a:r>
              <a:rPr lang="en-AU" b="1" dirty="0"/>
              <a:t>HOB 10 m &amp; FSR 1.5.</a:t>
            </a:r>
          </a:p>
        </p:txBody>
      </p:sp>
      <p:sp>
        <p:nvSpPr>
          <p:cNvPr id="12" name="TextBox 11">
            <a:extLst>
              <a:ext uri="{FF2B5EF4-FFF2-40B4-BE49-F238E27FC236}">
                <a16:creationId xmlns:a16="http://schemas.microsoft.com/office/drawing/2014/main" id="{340EBD03-98A2-4763-A88E-07EA0428328E}"/>
              </a:ext>
            </a:extLst>
          </p:cNvPr>
          <p:cNvSpPr txBox="1"/>
          <p:nvPr/>
        </p:nvSpPr>
        <p:spPr>
          <a:xfrm>
            <a:off x="7805225" y="5446847"/>
            <a:ext cx="513282" cy="461665"/>
          </a:xfrm>
          <a:prstGeom prst="rect">
            <a:avLst/>
          </a:prstGeom>
          <a:noFill/>
        </p:spPr>
        <p:txBody>
          <a:bodyPr wrap="none" rtlCol="0">
            <a:spAutoFit/>
          </a:bodyPr>
          <a:lstStyle/>
          <a:p>
            <a:r>
              <a:rPr lang="en-AU" sz="2400" b="1" dirty="0"/>
              <a:t>R2</a:t>
            </a:r>
          </a:p>
        </p:txBody>
      </p:sp>
      <p:sp>
        <p:nvSpPr>
          <p:cNvPr id="18" name="TextBox 17">
            <a:extLst>
              <a:ext uri="{FF2B5EF4-FFF2-40B4-BE49-F238E27FC236}">
                <a16:creationId xmlns:a16="http://schemas.microsoft.com/office/drawing/2014/main" id="{4254128B-12F2-4953-9C54-F5345AF8104D}"/>
              </a:ext>
            </a:extLst>
          </p:cNvPr>
          <p:cNvSpPr txBox="1"/>
          <p:nvPr/>
        </p:nvSpPr>
        <p:spPr>
          <a:xfrm>
            <a:off x="6483657" y="4411879"/>
            <a:ext cx="995785" cy="461665"/>
          </a:xfrm>
          <a:prstGeom prst="rect">
            <a:avLst/>
          </a:prstGeom>
          <a:noFill/>
        </p:spPr>
        <p:txBody>
          <a:bodyPr wrap="none" rtlCol="0">
            <a:spAutoFit/>
          </a:bodyPr>
          <a:lstStyle/>
          <a:p>
            <a:r>
              <a:rPr lang="en-AU" sz="2400" b="1" dirty="0"/>
              <a:t>B4+R2</a:t>
            </a:r>
          </a:p>
        </p:txBody>
      </p:sp>
      <p:cxnSp>
        <p:nvCxnSpPr>
          <p:cNvPr id="15" name="Straight Connector 14">
            <a:extLst>
              <a:ext uri="{FF2B5EF4-FFF2-40B4-BE49-F238E27FC236}">
                <a16:creationId xmlns:a16="http://schemas.microsoft.com/office/drawing/2014/main" id="{3678F4AD-9034-492C-89A3-0E83F74FC690}"/>
              </a:ext>
            </a:extLst>
          </p:cNvPr>
          <p:cNvCxnSpPr>
            <a:cxnSpLocks/>
          </p:cNvCxnSpPr>
          <p:nvPr/>
        </p:nvCxnSpPr>
        <p:spPr>
          <a:xfrm flipH="1">
            <a:off x="5909482" y="3836362"/>
            <a:ext cx="3797226" cy="1963937"/>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5AAD015-8CAE-45C3-9CE5-04BFB1E7DD58}"/>
              </a:ext>
            </a:extLst>
          </p:cNvPr>
          <p:cNvSpPr txBox="1"/>
          <p:nvPr/>
        </p:nvSpPr>
        <p:spPr>
          <a:xfrm>
            <a:off x="7411573" y="2827394"/>
            <a:ext cx="995785" cy="461665"/>
          </a:xfrm>
          <a:prstGeom prst="rect">
            <a:avLst/>
          </a:prstGeom>
          <a:noFill/>
        </p:spPr>
        <p:txBody>
          <a:bodyPr wrap="none" rtlCol="0">
            <a:spAutoFit/>
          </a:bodyPr>
          <a:lstStyle/>
          <a:p>
            <a:r>
              <a:rPr lang="en-AU" sz="2400" b="1" dirty="0"/>
              <a:t>B4+R2</a:t>
            </a:r>
          </a:p>
        </p:txBody>
      </p:sp>
      <p:pic>
        <p:nvPicPr>
          <p:cNvPr id="4" name="Picture 3">
            <a:extLst>
              <a:ext uri="{FF2B5EF4-FFF2-40B4-BE49-F238E27FC236}">
                <a16:creationId xmlns:a16="http://schemas.microsoft.com/office/drawing/2014/main" id="{A8257AC1-58A8-41D3-94F8-6116A14704D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96416" y="1373882"/>
            <a:ext cx="9125243" cy="2276137"/>
          </a:xfrm>
          <a:prstGeom prst="rect">
            <a:avLst/>
          </a:prstGeom>
          <a:ln w="31750">
            <a:solidFill>
              <a:schemeClr val="tx1"/>
            </a:solidFill>
          </a:ln>
        </p:spPr>
      </p:pic>
      <p:cxnSp>
        <p:nvCxnSpPr>
          <p:cNvPr id="13" name="Straight Connector 12">
            <a:extLst>
              <a:ext uri="{FF2B5EF4-FFF2-40B4-BE49-F238E27FC236}">
                <a16:creationId xmlns:a16="http://schemas.microsoft.com/office/drawing/2014/main" id="{EA9C8BF2-57F8-4B1E-8F40-61795322DB75}"/>
              </a:ext>
            </a:extLst>
          </p:cNvPr>
          <p:cNvCxnSpPr/>
          <p:nvPr/>
        </p:nvCxnSpPr>
        <p:spPr>
          <a:xfrm flipH="1">
            <a:off x="9706708" y="3836362"/>
            <a:ext cx="275088"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2300E48-DD11-40E2-930E-000EB72B5A14}"/>
              </a:ext>
            </a:extLst>
          </p:cNvPr>
          <p:cNvCxnSpPr>
            <a:cxnSpLocks/>
          </p:cNvCxnSpPr>
          <p:nvPr/>
        </p:nvCxnSpPr>
        <p:spPr>
          <a:xfrm flipV="1">
            <a:off x="9706708" y="2264898"/>
            <a:ext cx="717452" cy="1571464"/>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4637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DADAE16-5EB1-42BB-8C21-20BB8DEC0315}"/>
              </a:ext>
            </a:extLst>
          </p:cNvPr>
          <p:cNvCxnSpPr/>
          <p:nvPr/>
        </p:nvCxnSpPr>
        <p:spPr>
          <a:xfrm>
            <a:off x="2912010" y="70340"/>
            <a:ext cx="0" cy="6717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57565FC-D965-4009-8F2D-2A2E557A2C5F}"/>
              </a:ext>
            </a:extLst>
          </p:cNvPr>
          <p:cNvSpPr txBox="1"/>
          <p:nvPr/>
        </p:nvSpPr>
        <p:spPr>
          <a:xfrm>
            <a:off x="3066757" y="137162"/>
            <a:ext cx="8904846" cy="584775"/>
          </a:xfrm>
          <a:prstGeom prst="rect">
            <a:avLst/>
          </a:prstGeom>
          <a:noFill/>
        </p:spPr>
        <p:txBody>
          <a:bodyPr wrap="square" rtlCol="0">
            <a:spAutoFit/>
          </a:bodyPr>
          <a:lstStyle/>
          <a:p>
            <a:pPr algn="ctr"/>
            <a:r>
              <a:rPr lang="en-US" sz="3200" b="1" dirty="0"/>
              <a:t>PROPOSED CHANGES</a:t>
            </a:r>
            <a:endParaRPr lang="en-AU" sz="3200" b="1" dirty="0"/>
          </a:p>
        </p:txBody>
      </p:sp>
      <p:pic>
        <p:nvPicPr>
          <p:cNvPr id="10" name="Picture 9">
            <a:extLst>
              <a:ext uri="{FF2B5EF4-FFF2-40B4-BE49-F238E27FC236}">
                <a16:creationId xmlns:a16="http://schemas.microsoft.com/office/drawing/2014/main" id="{1D199EB5-FA5F-43F9-BBCA-02AFF4F4660F}"/>
              </a:ext>
            </a:extLst>
          </p:cNvPr>
          <p:cNvPicPr>
            <a:picLocks noChangeAspect="1"/>
          </p:cNvPicPr>
          <p:nvPr/>
        </p:nvPicPr>
        <p:blipFill>
          <a:blip r:embed="rId3"/>
          <a:stretch>
            <a:fillRect/>
          </a:stretch>
        </p:blipFill>
        <p:spPr>
          <a:xfrm>
            <a:off x="363488" y="137162"/>
            <a:ext cx="2124075" cy="2238375"/>
          </a:xfrm>
          <a:prstGeom prst="rect">
            <a:avLst/>
          </a:prstGeom>
        </p:spPr>
      </p:pic>
      <p:pic>
        <p:nvPicPr>
          <p:cNvPr id="6" name="Picture 5">
            <a:extLst>
              <a:ext uri="{FF2B5EF4-FFF2-40B4-BE49-F238E27FC236}">
                <a16:creationId xmlns:a16="http://schemas.microsoft.com/office/drawing/2014/main" id="{3E1A90D8-E091-4183-B837-BB84B83C4B91}"/>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3741173" y="613281"/>
            <a:ext cx="7619792" cy="6201168"/>
          </a:xfrm>
          <a:prstGeom prst="rect">
            <a:avLst/>
          </a:prstGeom>
        </p:spPr>
      </p:pic>
      <p:sp>
        <p:nvSpPr>
          <p:cNvPr id="8" name="TextBox 7">
            <a:extLst>
              <a:ext uri="{FF2B5EF4-FFF2-40B4-BE49-F238E27FC236}">
                <a16:creationId xmlns:a16="http://schemas.microsoft.com/office/drawing/2014/main" id="{BCCD0899-E939-467D-833D-D5DCA25CB4F9}"/>
              </a:ext>
            </a:extLst>
          </p:cNvPr>
          <p:cNvSpPr txBox="1"/>
          <p:nvPr/>
        </p:nvSpPr>
        <p:spPr>
          <a:xfrm>
            <a:off x="70333" y="2442744"/>
            <a:ext cx="2841677" cy="3693319"/>
          </a:xfrm>
          <a:prstGeom prst="rect">
            <a:avLst/>
          </a:prstGeom>
          <a:noFill/>
        </p:spPr>
        <p:txBody>
          <a:bodyPr wrap="square" rtlCol="0">
            <a:spAutoFit/>
          </a:bodyPr>
          <a:lstStyle/>
          <a:p>
            <a:pPr algn="ctr"/>
            <a:endParaRPr lang="en-US" b="1" dirty="0">
              <a:cs typeface="Arial" panose="020B0604020202020204" pitchFamily="34" charset="0"/>
            </a:endParaRPr>
          </a:p>
          <a:p>
            <a:pPr algn="ctr"/>
            <a:r>
              <a:rPr lang="en-US" b="1" dirty="0">
                <a:cs typeface="Arial" panose="020B0604020202020204" pitchFamily="34" charset="0"/>
              </a:rPr>
              <a:t>IN SUMMARY</a:t>
            </a:r>
          </a:p>
          <a:p>
            <a:endParaRPr lang="en-US" b="1" dirty="0">
              <a:cs typeface="Arial" panose="020B0604020202020204" pitchFamily="34" charset="0"/>
            </a:endParaRPr>
          </a:p>
          <a:p>
            <a:pPr marL="342900" indent="-342900">
              <a:buFont typeface="+mj-lt"/>
              <a:buAutoNum type="arabicPeriod"/>
            </a:pPr>
            <a:r>
              <a:rPr lang="en-US" b="1" dirty="0">
                <a:cs typeface="Arial" panose="020B0604020202020204" pitchFamily="34" charset="0"/>
              </a:rPr>
              <a:t>Dickson St rezoned R2.</a:t>
            </a:r>
          </a:p>
          <a:p>
            <a:pPr marL="342900" indent="-342900">
              <a:buFont typeface="+mj-lt"/>
              <a:buAutoNum type="arabicPeriod"/>
            </a:pPr>
            <a:endParaRPr lang="en-US" b="1" dirty="0">
              <a:cs typeface="Arial" panose="020B0604020202020204" pitchFamily="34" charset="0"/>
            </a:endParaRPr>
          </a:p>
          <a:p>
            <a:pPr marL="342900" indent="-342900">
              <a:buFont typeface="+mj-lt"/>
              <a:buAutoNum type="arabicPeriod"/>
            </a:pPr>
            <a:r>
              <a:rPr lang="en-US" b="1" dirty="0">
                <a:cs typeface="Arial" panose="020B0604020202020204" pitchFamily="34" charset="0"/>
              </a:rPr>
              <a:t>Grey St rezoned R2.</a:t>
            </a:r>
          </a:p>
          <a:p>
            <a:pPr marL="342900" indent="-342900">
              <a:buFont typeface="+mj-lt"/>
              <a:buAutoNum type="arabicPeriod"/>
            </a:pPr>
            <a:endParaRPr lang="en-US" b="1" dirty="0">
              <a:cs typeface="Arial" panose="020B0604020202020204" pitchFamily="34" charset="0"/>
            </a:endParaRPr>
          </a:p>
          <a:p>
            <a:pPr marL="342900" indent="-342900">
              <a:buFont typeface="+mj-lt"/>
              <a:buAutoNum type="arabicPeriod"/>
            </a:pPr>
            <a:r>
              <a:rPr lang="en-US" b="1" dirty="0">
                <a:cs typeface="Arial" panose="020B0604020202020204" pitchFamily="34" charset="0"/>
              </a:rPr>
              <a:t>Church St permit houses and terraces B4+R2.    </a:t>
            </a:r>
            <a:r>
              <a:rPr lang="en-US" i="1" dirty="0">
                <a:cs typeface="Arial" panose="020B0604020202020204" pitchFamily="34" charset="0"/>
              </a:rPr>
              <a:t>  Or maybe rezone all R2.</a:t>
            </a:r>
          </a:p>
          <a:p>
            <a:pPr marL="342900" indent="-342900">
              <a:buFont typeface="+mj-lt"/>
              <a:buAutoNum type="arabicPeriod"/>
            </a:pPr>
            <a:endParaRPr lang="en-US" b="1" dirty="0">
              <a:cs typeface="Arial" panose="020B0604020202020204" pitchFamily="34" charset="0"/>
            </a:endParaRPr>
          </a:p>
          <a:p>
            <a:pPr marL="342900" indent="-342900">
              <a:buFont typeface="+mj-lt"/>
              <a:buAutoNum type="arabicPeriod"/>
            </a:pPr>
            <a:r>
              <a:rPr lang="en-US" b="1" dirty="0">
                <a:cs typeface="Arial" panose="020B0604020202020204" pitchFamily="34" charset="0"/>
              </a:rPr>
              <a:t>Union St isolated blocks B4+R2.</a:t>
            </a:r>
          </a:p>
        </p:txBody>
      </p:sp>
      <p:sp>
        <p:nvSpPr>
          <p:cNvPr id="3" name="TextBox 2">
            <a:extLst>
              <a:ext uri="{FF2B5EF4-FFF2-40B4-BE49-F238E27FC236}">
                <a16:creationId xmlns:a16="http://schemas.microsoft.com/office/drawing/2014/main" id="{78BB701D-095E-470A-992A-AB22304ADA22}"/>
              </a:ext>
            </a:extLst>
          </p:cNvPr>
          <p:cNvSpPr txBox="1"/>
          <p:nvPr/>
        </p:nvSpPr>
        <p:spPr>
          <a:xfrm>
            <a:off x="7652825" y="4808661"/>
            <a:ext cx="513282" cy="461665"/>
          </a:xfrm>
          <a:prstGeom prst="rect">
            <a:avLst/>
          </a:prstGeom>
          <a:noFill/>
        </p:spPr>
        <p:txBody>
          <a:bodyPr wrap="none" rtlCol="0">
            <a:spAutoFit/>
          </a:bodyPr>
          <a:lstStyle/>
          <a:p>
            <a:r>
              <a:rPr lang="en-AU" sz="2400" b="1" dirty="0"/>
              <a:t>R2</a:t>
            </a:r>
          </a:p>
        </p:txBody>
      </p:sp>
      <p:sp>
        <p:nvSpPr>
          <p:cNvPr id="12" name="TextBox 11">
            <a:extLst>
              <a:ext uri="{FF2B5EF4-FFF2-40B4-BE49-F238E27FC236}">
                <a16:creationId xmlns:a16="http://schemas.microsoft.com/office/drawing/2014/main" id="{340EBD03-98A2-4763-A88E-07EA0428328E}"/>
              </a:ext>
            </a:extLst>
          </p:cNvPr>
          <p:cNvSpPr txBox="1"/>
          <p:nvPr/>
        </p:nvSpPr>
        <p:spPr>
          <a:xfrm>
            <a:off x="7805225" y="5446847"/>
            <a:ext cx="513282" cy="461665"/>
          </a:xfrm>
          <a:prstGeom prst="rect">
            <a:avLst/>
          </a:prstGeom>
          <a:noFill/>
        </p:spPr>
        <p:txBody>
          <a:bodyPr wrap="none" rtlCol="0">
            <a:spAutoFit/>
          </a:bodyPr>
          <a:lstStyle/>
          <a:p>
            <a:r>
              <a:rPr lang="en-AU" sz="2400" b="1" dirty="0"/>
              <a:t>R2</a:t>
            </a:r>
          </a:p>
        </p:txBody>
      </p:sp>
      <p:sp>
        <p:nvSpPr>
          <p:cNvPr id="18" name="TextBox 17">
            <a:extLst>
              <a:ext uri="{FF2B5EF4-FFF2-40B4-BE49-F238E27FC236}">
                <a16:creationId xmlns:a16="http://schemas.microsoft.com/office/drawing/2014/main" id="{4254128B-12F2-4953-9C54-F5345AF8104D}"/>
              </a:ext>
            </a:extLst>
          </p:cNvPr>
          <p:cNvSpPr txBox="1"/>
          <p:nvPr/>
        </p:nvSpPr>
        <p:spPr>
          <a:xfrm>
            <a:off x="6483657" y="4411879"/>
            <a:ext cx="995785" cy="461665"/>
          </a:xfrm>
          <a:prstGeom prst="rect">
            <a:avLst/>
          </a:prstGeom>
          <a:noFill/>
        </p:spPr>
        <p:txBody>
          <a:bodyPr wrap="none" rtlCol="0">
            <a:spAutoFit/>
          </a:bodyPr>
          <a:lstStyle/>
          <a:p>
            <a:r>
              <a:rPr lang="en-AU" sz="2400" b="1" dirty="0"/>
              <a:t>B4+R2</a:t>
            </a:r>
          </a:p>
        </p:txBody>
      </p:sp>
      <p:sp>
        <p:nvSpPr>
          <p:cNvPr id="19" name="TextBox 18">
            <a:extLst>
              <a:ext uri="{FF2B5EF4-FFF2-40B4-BE49-F238E27FC236}">
                <a16:creationId xmlns:a16="http://schemas.microsoft.com/office/drawing/2014/main" id="{55AAD015-8CAE-45C3-9CE5-04BFB1E7DD58}"/>
              </a:ext>
            </a:extLst>
          </p:cNvPr>
          <p:cNvSpPr txBox="1"/>
          <p:nvPr/>
        </p:nvSpPr>
        <p:spPr>
          <a:xfrm>
            <a:off x="7411573" y="2827394"/>
            <a:ext cx="995785" cy="461665"/>
          </a:xfrm>
          <a:prstGeom prst="rect">
            <a:avLst/>
          </a:prstGeom>
          <a:noFill/>
        </p:spPr>
        <p:txBody>
          <a:bodyPr wrap="none" rtlCol="0">
            <a:spAutoFit/>
          </a:bodyPr>
          <a:lstStyle/>
          <a:p>
            <a:r>
              <a:rPr lang="en-AU" sz="2400" b="1" dirty="0"/>
              <a:t>B4+R2</a:t>
            </a:r>
          </a:p>
        </p:txBody>
      </p:sp>
    </p:spTree>
    <p:extLst>
      <p:ext uri="{BB962C8B-B14F-4D97-AF65-F5344CB8AC3E}">
        <p14:creationId xmlns:p14="http://schemas.microsoft.com/office/powerpoint/2010/main" val="1662832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DADAE16-5EB1-42BB-8C21-20BB8DEC0315}"/>
              </a:ext>
            </a:extLst>
          </p:cNvPr>
          <p:cNvCxnSpPr/>
          <p:nvPr/>
        </p:nvCxnSpPr>
        <p:spPr>
          <a:xfrm>
            <a:off x="2912010" y="70340"/>
            <a:ext cx="0" cy="6717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57565FC-D965-4009-8F2D-2A2E557A2C5F}"/>
              </a:ext>
            </a:extLst>
          </p:cNvPr>
          <p:cNvSpPr txBox="1"/>
          <p:nvPr/>
        </p:nvSpPr>
        <p:spPr>
          <a:xfrm>
            <a:off x="3066757" y="137162"/>
            <a:ext cx="8904846" cy="584775"/>
          </a:xfrm>
          <a:prstGeom prst="rect">
            <a:avLst/>
          </a:prstGeom>
          <a:noFill/>
        </p:spPr>
        <p:txBody>
          <a:bodyPr wrap="square" rtlCol="0">
            <a:spAutoFit/>
          </a:bodyPr>
          <a:lstStyle/>
          <a:p>
            <a:pPr algn="ctr"/>
            <a:r>
              <a:rPr lang="en-US" sz="3200" b="1" dirty="0"/>
              <a:t>PROPOSED SINGLE DWELLING PERMITTED</a:t>
            </a:r>
            <a:endParaRPr lang="en-AU" sz="3200" b="1" dirty="0"/>
          </a:p>
        </p:txBody>
      </p:sp>
      <p:pic>
        <p:nvPicPr>
          <p:cNvPr id="10" name="Picture 9">
            <a:extLst>
              <a:ext uri="{FF2B5EF4-FFF2-40B4-BE49-F238E27FC236}">
                <a16:creationId xmlns:a16="http://schemas.microsoft.com/office/drawing/2014/main" id="{1D199EB5-FA5F-43F9-BBCA-02AFF4F4660F}"/>
              </a:ext>
            </a:extLst>
          </p:cNvPr>
          <p:cNvPicPr>
            <a:picLocks noChangeAspect="1"/>
          </p:cNvPicPr>
          <p:nvPr/>
        </p:nvPicPr>
        <p:blipFill>
          <a:blip r:embed="rId3"/>
          <a:stretch>
            <a:fillRect/>
          </a:stretch>
        </p:blipFill>
        <p:spPr>
          <a:xfrm>
            <a:off x="363488" y="137162"/>
            <a:ext cx="2124075" cy="2238375"/>
          </a:xfrm>
          <a:prstGeom prst="rect">
            <a:avLst/>
          </a:prstGeom>
        </p:spPr>
      </p:pic>
      <p:sp>
        <p:nvSpPr>
          <p:cNvPr id="4" name="TextBox 3">
            <a:extLst>
              <a:ext uri="{FF2B5EF4-FFF2-40B4-BE49-F238E27FC236}">
                <a16:creationId xmlns:a16="http://schemas.microsoft.com/office/drawing/2014/main" id="{F991401E-8650-4817-B2BF-6306CBE31946}"/>
              </a:ext>
            </a:extLst>
          </p:cNvPr>
          <p:cNvSpPr txBox="1"/>
          <p:nvPr/>
        </p:nvSpPr>
        <p:spPr>
          <a:xfrm>
            <a:off x="7353300" y="476250"/>
            <a:ext cx="251992" cy="369332"/>
          </a:xfrm>
          <a:prstGeom prst="rect">
            <a:avLst/>
          </a:prstGeom>
          <a:noFill/>
        </p:spPr>
        <p:txBody>
          <a:bodyPr wrap="none" rtlCol="0">
            <a:spAutoFit/>
          </a:bodyPr>
          <a:lstStyle/>
          <a:p>
            <a:r>
              <a:rPr lang="en-AU" dirty="0"/>
              <a:t>`</a:t>
            </a:r>
          </a:p>
        </p:txBody>
      </p:sp>
      <p:sp>
        <p:nvSpPr>
          <p:cNvPr id="11" name="TextBox 10">
            <a:extLst>
              <a:ext uri="{FF2B5EF4-FFF2-40B4-BE49-F238E27FC236}">
                <a16:creationId xmlns:a16="http://schemas.microsoft.com/office/drawing/2014/main" id="{40A39833-CA90-4EBF-9582-5848801652C9}"/>
              </a:ext>
            </a:extLst>
          </p:cNvPr>
          <p:cNvSpPr txBox="1"/>
          <p:nvPr/>
        </p:nvSpPr>
        <p:spPr>
          <a:xfrm>
            <a:off x="3076282" y="641987"/>
            <a:ext cx="8904846" cy="523220"/>
          </a:xfrm>
          <a:prstGeom prst="rect">
            <a:avLst/>
          </a:prstGeom>
          <a:noFill/>
        </p:spPr>
        <p:txBody>
          <a:bodyPr wrap="square" rtlCol="0">
            <a:spAutoFit/>
          </a:bodyPr>
          <a:lstStyle/>
          <a:p>
            <a:pPr algn="ctr"/>
            <a:r>
              <a:rPr lang="en-US" sz="2800" b="1" dirty="0"/>
              <a:t>Houses among the High Rises</a:t>
            </a:r>
            <a:endParaRPr lang="en-AU" sz="2800" b="1" dirty="0"/>
          </a:p>
        </p:txBody>
      </p:sp>
      <p:sp>
        <p:nvSpPr>
          <p:cNvPr id="16" name="TextBox 15">
            <a:extLst>
              <a:ext uri="{FF2B5EF4-FFF2-40B4-BE49-F238E27FC236}">
                <a16:creationId xmlns:a16="http://schemas.microsoft.com/office/drawing/2014/main" id="{520A0364-685B-4D76-BF9E-6012D49B4120}"/>
              </a:ext>
            </a:extLst>
          </p:cNvPr>
          <p:cNvSpPr txBox="1"/>
          <p:nvPr/>
        </p:nvSpPr>
        <p:spPr>
          <a:xfrm>
            <a:off x="70333" y="2442744"/>
            <a:ext cx="2841677" cy="4770537"/>
          </a:xfrm>
          <a:prstGeom prst="rect">
            <a:avLst/>
          </a:prstGeom>
          <a:noFill/>
        </p:spPr>
        <p:txBody>
          <a:bodyPr wrap="square" rtlCol="0">
            <a:spAutoFit/>
          </a:bodyPr>
          <a:lstStyle/>
          <a:p>
            <a:r>
              <a:rPr lang="en-US" sz="1600" b="1" dirty="0"/>
              <a:t>Houses among the High Rises:</a:t>
            </a:r>
          </a:p>
          <a:p>
            <a:pPr marL="285750" indent="-285750">
              <a:buFontTx/>
              <a:buChar char="-"/>
            </a:pPr>
            <a:r>
              <a:rPr lang="en-US" sz="1600" dirty="0"/>
              <a:t>Allow small lots like these to rebuild single dwellings in Wickham’s “Village Hub”, to attract more permanent residents to the suburb, e.g. young families looking for a home close to the city </a:t>
            </a:r>
            <a:r>
              <a:rPr lang="en-US" sz="1600" dirty="0" err="1"/>
              <a:t>centre</a:t>
            </a:r>
            <a:endParaRPr lang="en-US" sz="1600" dirty="0"/>
          </a:p>
          <a:p>
            <a:pPr marL="285750" indent="-285750">
              <a:buFontTx/>
              <a:buChar char="-"/>
            </a:pPr>
            <a:r>
              <a:rPr lang="en-US" sz="1600" dirty="0"/>
              <a:t>Add to community feel</a:t>
            </a:r>
          </a:p>
          <a:p>
            <a:pPr marL="285750" indent="-285750">
              <a:buFontTx/>
              <a:buChar char="-"/>
            </a:pPr>
            <a:r>
              <a:rPr lang="en-US" sz="1600" dirty="0"/>
              <a:t>Help achieve the right demographic &amp; architectural mix for the Village Hub.</a:t>
            </a:r>
          </a:p>
          <a:p>
            <a:pPr marL="285750" indent="-285750">
              <a:buFontTx/>
              <a:buChar char="-"/>
            </a:pPr>
            <a:r>
              <a:rPr lang="en-US" sz="1600" dirty="0"/>
              <a:t>Ensure re-development doesn’t stall, and we aren’t left with isolated, sub-standard properties</a:t>
            </a:r>
          </a:p>
          <a:p>
            <a:endParaRPr lang="en-US" sz="1600" dirty="0">
              <a:cs typeface="Arial" panose="020B0604020202020204" pitchFamily="34" charset="0"/>
            </a:endParaRPr>
          </a:p>
          <a:p>
            <a:pPr marL="285750" indent="-285750">
              <a:buFontTx/>
              <a:buChar char="-"/>
            </a:pPr>
            <a:endParaRPr lang="en-US" sz="1600" dirty="0">
              <a:cs typeface="Arial" panose="020B0604020202020204" pitchFamily="34" charset="0"/>
            </a:endParaRPr>
          </a:p>
        </p:txBody>
      </p:sp>
      <p:pic>
        <p:nvPicPr>
          <p:cNvPr id="13" name="Picture 12" descr="An empty parking lot&#10;&#10;Description automatically generated">
            <a:extLst>
              <a:ext uri="{FF2B5EF4-FFF2-40B4-BE49-F238E27FC236}">
                <a16:creationId xmlns:a16="http://schemas.microsoft.com/office/drawing/2014/main" id="{81064AF1-294F-E149-829A-93EF8DC3D2A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55535" y="4174112"/>
            <a:ext cx="5829288" cy="2613548"/>
          </a:xfrm>
          <a:prstGeom prst="rect">
            <a:avLst/>
          </a:prstGeom>
        </p:spPr>
      </p:pic>
      <p:pic>
        <p:nvPicPr>
          <p:cNvPr id="8" name="Picture 7" descr="A car parked on the side of a road&#10;&#10;Description automatically generated">
            <a:extLst>
              <a:ext uri="{FF2B5EF4-FFF2-40B4-BE49-F238E27FC236}">
                <a16:creationId xmlns:a16="http://schemas.microsoft.com/office/drawing/2014/main" id="{2DF56397-4EED-D246-8EDC-90D5F6DC854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185311" y="2494343"/>
            <a:ext cx="7002365" cy="2206667"/>
          </a:xfrm>
          <a:prstGeom prst="rect">
            <a:avLst/>
          </a:prstGeom>
        </p:spPr>
      </p:pic>
      <p:pic>
        <p:nvPicPr>
          <p:cNvPr id="5" name="Picture 4" descr="A car parked in front of a house&#10;&#10;Description automatically generated">
            <a:extLst>
              <a:ext uri="{FF2B5EF4-FFF2-40B4-BE49-F238E27FC236}">
                <a16:creationId xmlns:a16="http://schemas.microsoft.com/office/drawing/2014/main" id="{75B9CA3D-990E-494C-8B5E-132D271CA56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102456" y="1153509"/>
            <a:ext cx="4982367" cy="1932646"/>
          </a:xfrm>
          <a:prstGeom prst="rect">
            <a:avLst/>
          </a:prstGeom>
        </p:spPr>
      </p:pic>
    </p:spTree>
    <p:extLst>
      <p:ext uri="{BB962C8B-B14F-4D97-AF65-F5344CB8AC3E}">
        <p14:creationId xmlns:p14="http://schemas.microsoft.com/office/powerpoint/2010/main" val="3745668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DADAE16-5EB1-42BB-8C21-20BB8DEC0315}"/>
              </a:ext>
            </a:extLst>
          </p:cNvPr>
          <p:cNvCxnSpPr/>
          <p:nvPr/>
        </p:nvCxnSpPr>
        <p:spPr>
          <a:xfrm>
            <a:off x="2912010" y="70340"/>
            <a:ext cx="0" cy="6717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57565FC-D965-4009-8F2D-2A2E557A2C5F}"/>
              </a:ext>
            </a:extLst>
          </p:cNvPr>
          <p:cNvSpPr txBox="1"/>
          <p:nvPr/>
        </p:nvSpPr>
        <p:spPr>
          <a:xfrm>
            <a:off x="3066757" y="137162"/>
            <a:ext cx="8904846" cy="584775"/>
          </a:xfrm>
          <a:prstGeom prst="rect">
            <a:avLst/>
          </a:prstGeom>
          <a:noFill/>
        </p:spPr>
        <p:txBody>
          <a:bodyPr wrap="square" rtlCol="0">
            <a:spAutoFit/>
          </a:bodyPr>
          <a:lstStyle/>
          <a:p>
            <a:pPr algn="ctr"/>
            <a:r>
              <a:rPr lang="en-US" sz="3200" b="1" dirty="0"/>
              <a:t>MECHANISMS</a:t>
            </a:r>
            <a:endParaRPr lang="en-AU" sz="3200" b="1" dirty="0"/>
          </a:p>
        </p:txBody>
      </p:sp>
      <p:pic>
        <p:nvPicPr>
          <p:cNvPr id="10" name="Picture 9">
            <a:extLst>
              <a:ext uri="{FF2B5EF4-FFF2-40B4-BE49-F238E27FC236}">
                <a16:creationId xmlns:a16="http://schemas.microsoft.com/office/drawing/2014/main" id="{1D199EB5-FA5F-43F9-BBCA-02AFF4F4660F}"/>
              </a:ext>
            </a:extLst>
          </p:cNvPr>
          <p:cNvPicPr>
            <a:picLocks noChangeAspect="1"/>
          </p:cNvPicPr>
          <p:nvPr/>
        </p:nvPicPr>
        <p:blipFill>
          <a:blip r:embed="rId3"/>
          <a:stretch>
            <a:fillRect/>
          </a:stretch>
        </p:blipFill>
        <p:spPr>
          <a:xfrm>
            <a:off x="363488" y="137162"/>
            <a:ext cx="2124075" cy="2238375"/>
          </a:xfrm>
          <a:prstGeom prst="rect">
            <a:avLst/>
          </a:prstGeom>
        </p:spPr>
      </p:pic>
      <p:sp>
        <p:nvSpPr>
          <p:cNvPr id="2" name="TextBox 1">
            <a:extLst>
              <a:ext uri="{FF2B5EF4-FFF2-40B4-BE49-F238E27FC236}">
                <a16:creationId xmlns:a16="http://schemas.microsoft.com/office/drawing/2014/main" id="{14AEBD4E-F29E-4709-B7C9-EF1B767ED7C0}"/>
              </a:ext>
            </a:extLst>
          </p:cNvPr>
          <p:cNvSpPr txBox="1"/>
          <p:nvPr/>
        </p:nvSpPr>
        <p:spPr>
          <a:xfrm>
            <a:off x="3344090" y="905691"/>
            <a:ext cx="8552633" cy="5509200"/>
          </a:xfrm>
          <a:prstGeom prst="rect">
            <a:avLst/>
          </a:prstGeom>
          <a:noFill/>
        </p:spPr>
        <p:txBody>
          <a:bodyPr wrap="square" rtlCol="0">
            <a:spAutoFit/>
          </a:bodyPr>
          <a:lstStyle/>
          <a:p>
            <a:r>
              <a:rPr lang="en-AU" sz="2800" dirty="0"/>
              <a:t>We are unsure how.  Perhaps . . .</a:t>
            </a:r>
          </a:p>
          <a:p>
            <a:endParaRPr lang="en-AU" sz="2800" dirty="0"/>
          </a:p>
          <a:p>
            <a:pPr marL="285750" indent="-285750">
              <a:buFont typeface="Arial" panose="020B0604020202020204" pitchFamily="34" charset="0"/>
              <a:buChar char="•"/>
            </a:pPr>
            <a:r>
              <a:rPr lang="en-AU" sz="3200" dirty="0"/>
              <a:t>Via LEP</a:t>
            </a:r>
          </a:p>
          <a:p>
            <a:pPr marL="742950" lvl="1" indent="-285750">
              <a:buFont typeface="Arial" panose="020B0604020202020204" pitchFamily="34" charset="0"/>
              <a:buChar char="•"/>
            </a:pPr>
            <a:r>
              <a:rPr lang="en-AU" sz="2800" dirty="0"/>
              <a:t>Rezone R2, or</a:t>
            </a:r>
          </a:p>
          <a:p>
            <a:pPr marL="742950" lvl="1" indent="-285750">
              <a:buFont typeface="Arial" panose="020B0604020202020204" pitchFamily="34" charset="0"/>
              <a:buChar char="•"/>
            </a:pPr>
            <a:r>
              <a:rPr lang="en-AU" sz="2800" dirty="0"/>
              <a:t>Create an “Additional Permitted Uses Map”.</a:t>
            </a:r>
          </a:p>
          <a:p>
            <a:pPr lvl="1"/>
            <a:endParaRPr lang="en-AU" sz="3200" dirty="0"/>
          </a:p>
          <a:p>
            <a:pPr marL="285750" indent="-285750">
              <a:buFont typeface="Arial" panose="020B0604020202020204" pitchFamily="34" charset="0"/>
              <a:buChar char="•"/>
            </a:pPr>
            <a:r>
              <a:rPr lang="en-AU" sz="3200" dirty="0"/>
              <a:t>Via DCP 6.03, Wickham, to allow Section 4.6 variations for single dwellings.</a:t>
            </a:r>
          </a:p>
          <a:p>
            <a:pPr marL="285750" indent="-285750">
              <a:buFont typeface="Arial" panose="020B0604020202020204" pitchFamily="34" charset="0"/>
              <a:buChar char="•"/>
            </a:pPr>
            <a:endParaRPr lang="en-AU" sz="3200" dirty="0"/>
          </a:p>
          <a:p>
            <a:pPr marL="285750" indent="-285750">
              <a:buFont typeface="Arial" panose="020B0604020202020204" pitchFamily="34" charset="0"/>
              <a:buChar char="•"/>
            </a:pPr>
            <a:endParaRPr lang="en-AU" sz="3200" dirty="0"/>
          </a:p>
          <a:p>
            <a:r>
              <a:rPr lang="en-AU" sz="2400" dirty="0"/>
              <a:t>Note: The small lot sizes with 10 m HOB means the 1.5 FSR are still achievable.  That is, the required built form is still achieved.</a:t>
            </a:r>
            <a:endParaRPr lang="en-AU" sz="2400" dirty="0">
              <a:solidFill>
                <a:srgbClr val="0070C0"/>
              </a:solidFill>
            </a:endParaRPr>
          </a:p>
        </p:txBody>
      </p:sp>
    </p:spTree>
    <p:extLst>
      <p:ext uri="{BB962C8B-B14F-4D97-AF65-F5344CB8AC3E}">
        <p14:creationId xmlns:p14="http://schemas.microsoft.com/office/powerpoint/2010/main" val="4266411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659C60-AFAB-499F-87CF-FEC13EFFE1CD}"/>
              </a:ext>
            </a:extLst>
          </p:cNvPr>
          <p:cNvPicPr>
            <a:picLocks noChangeAspect="1"/>
          </p:cNvPicPr>
          <p:nvPr/>
        </p:nvPicPr>
        <p:blipFill>
          <a:blip r:embed="rId2"/>
          <a:stretch>
            <a:fillRect/>
          </a:stretch>
        </p:blipFill>
        <p:spPr>
          <a:xfrm>
            <a:off x="8870243" y="5126006"/>
            <a:ext cx="3217255" cy="1657972"/>
          </a:xfrm>
          <a:prstGeom prst="rect">
            <a:avLst/>
          </a:prstGeom>
        </p:spPr>
      </p:pic>
      <p:pic>
        <p:nvPicPr>
          <p:cNvPr id="3" name="Picture 2">
            <a:extLst>
              <a:ext uri="{FF2B5EF4-FFF2-40B4-BE49-F238E27FC236}">
                <a16:creationId xmlns:a16="http://schemas.microsoft.com/office/drawing/2014/main" id="{4ED8D9B0-CB0A-4BA4-9B3A-E34FC8D39A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29457" y="304800"/>
            <a:ext cx="2948541" cy="4110182"/>
          </a:xfrm>
          <a:prstGeom prst="rect">
            <a:avLst/>
          </a:prstGeom>
        </p:spPr>
      </p:pic>
      <p:cxnSp>
        <p:nvCxnSpPr>
          <p:cNvPr id="7" name="Straight Connector 6">
            <a:extLst>
              <a:ext uri="{FF2B5EF4-FFF2-40B4-BE49-F238E27FC236}">
                <a16:creationId xmlns:a16="http://schemas.microsoft.com/office/drawing/2014/main" id="{CDADAE16-5EB1-42BB-8C21-20BB8DEC0315}"/>
              </a:ext>
            </a:extLst>
          </p:cNvPr>
          <p:cNvCxnSpPr/>
          <p:nvPr/>
        </p:nvCxnSpPr>
        <p:spPr>
          <a:xfrm>
            <a:off x="2912010" y="70340"/>
            <a:ext cx="0" cy="6717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57565FC-D965-4009-8F2D-2A2E557A2C5F}"/>
              </a:ext>
            </a:extLst>
          </p:cNvPr>
          <p:cNvSpPr txBox="1"/>
          <p:nvPr/>
        </p:nvSpPr>
        <p:spPr>
          <a:xfrm>
            <a:off x="3066757" y="137162"/>
            <a:ext cx="8904846" cy="584775"/>
          </a:xfrm>
          <a:prstGeom prst="rect">
            <a:avLst/>
          </a:prstGeom>
          <a:noFill/>
        </p:spPr>
        <p:txBody>
          <a:bodyPr wrap="square" rtlCol="0">
            <a:spAutoFit/>
          </a:bodyPr>
          <a:lstStyle/>
          <a:p>
            <a:pPr algn="ctr"/>
            <a:r>
              <a:rPr lang="en-US" sz="3200" b="1" dirty="0"/>
              <a:t>CONCLUSION</a:t>
            </a:r>
            <a:endParaRPr lang="en-AU" sz="3200" b="1" dirty="0"/>
          </a:p>
        </p:txBody>
      </p:sp>
      <p:sp>
        <p:nvSpPr>
          <p:cNvPr id="15" name="TextBox 14">
            <a:extLst>
              <a:ext uri="{FF2B5EF4-FFF2-40B4-BE49-F238E27FC236}">
                <a16:creationId xmlns:a16="http://schemas.microsoft.com/office/drawing/2014/main" id="{7FDFB189-8E4D-456D-8665-D2A12CD25252}"/>
              </a:ext>
            </a:extLst>
          </p:cNvPr>
          <p:cNvSpPr txBox="1"/>
          <p:nvPr/>
        </p:nvSpPr>
        <p:spPr>
          <a:xfrm>
            <a:off x="3066756" y="618905"/>
            <a:ext cx="6908509" cy="5940088"/>
          </a:xfrm>
          <a:prstGeom prst="rect">
            <a:avLst/>
          </a:prstGeom>
          <a:noFill/>
        </p:spPr>
        <p:txBody>
          <a:bodyPr wrap="square" rtlCol="0">
            <a:spAutoFit/>
          </a:bodyPr>
          <a:lstStyle/>
          <a:p>
            <a:pPr marL="0" lvl="1" algn="ctr"/>
            <a:endParaRPr lang="en-US" sz="3200" dirty="0">
              <a:solidFill>
                <a:srgbClr val="FF0000"/>
              </a:solidFill>
            </a:endParaRPr>
          </a:p>
          <a:p>
            <a:pPr marL="514350" lvl="1" indent="-514350">
              <a:buFont typeface="+mj-lt"/>
              <a:buAutoNum type="arabicPeriod"/>
            </a:pPr>
            <a:r>
              <a:rPr lang="en-US" sz="3200" b="1" dirty="0"/>
              <a:t>Union St Upgrade</a:t>
            </a:r>
          </a:p>
          <a:p>
            <a:pPr marL="971550" lvl="2" indent="-514350">
              <a:buFont typeface="Arial" panose="020B0604020202020204" pitchFamily="34" charset="0"/>
              <a:buChar char="•"/>
            </a:pPr>
            <a:r>
              <a:rPr lang="en-US" sz="2800" b="1" dirty="0"/>
              <a:t>Stage 1 – This year, construct east-side from Eaton to Bishopsgate St.</a:t>
            </a:r>
          </a:p>
          <a:p>
            <a:pPr marL="971550" lvl="2" indent="-514350">
              <a:buFont typeface="Arial" panose="020B0604020202020204" pitchFamily="34" charset="0"/>
              <a:buChar char="•"/>
            </a:pPr>
            <a:r>
              <a:rPr lang="en-US" sz="2800" b="1" dirty="0"/>
              <a:t>Stage 2 – Revise S94A Contributions Plan to include eastern side from Grey St to Throsby St.</a:t>
            </a:r>
          </a:p>
          <a:p>
            <a:pPr marL="971550" lvl="2" indent="-514350">
              <a:buFont typeface="Arial" panose="020B0604020202020204" pitchFamily="34" charset="0"/>
              <a:buChar char="•"/>
            </a:pPr>
            <a:endParaRPr lang="en-US" sz="3200" b="1" dirty="0"/>
          </a:p>
          <a:p>
            <a:pPr marL="514350" lvl="1" indent="-514350">
              <a:buFont typeface="+mj-lt"/>
              <a:buAutoNum type="arabicPeriod"/>
            </a:pPr>
            <a:r>
              <a:rPr lang="en-US" sz="3200" b="1" dirty="0"/>
              <a:t>Village Hub Permit Single Dwellings</a:t>
            </a:r>
          </a:p>
          <a:p>
            <a:pPr marL="971550" lvl="2" indent="-514350">
              <a:buFont typeface="Arial" panose="020B0604020202020204" pitchFamily="34" charset="0"/>
              <a:buChar char="•"/>
            </a:pPr>
            <a:r>
              <a:rPr lang="en-US" sz="2800" b="1" dirty="0"/>
              <a:t>Permit single dwellings (R2 or some other mechanism) on certain remaining small lots in the Village Hub.</a:t>
            </a:r>
            <a:endParaRPr lang="en-AU" sz="2800" b="1" dirty="0"/>
          </a:p>
        </p:txBody>
      </p:sp>
      <p:pic>
        <p:nvPicPr>
          <p:cNvPr id="10" name="Picture 9">
            <a:extLst>
              <a:ext uri="{FF2B5EF4-FFF2-40B4-BE49-F238E27FC236}">
                <a16:creationId xmlns:a16="http://schemas.microsoft.com/office/drawing/2014/main" id="{1D199EB5-FA5F-43F9-BBCA-02AFF4F4660F}"/>
              </a:ext>
            </a:extLst>
          </p:cNvPr>
          <p:cNvPicPr>
            <a:picLocks noChangeAspect="1"/>
          </p:cNvPicPr>
          <p:nvPr/>
        </p:nvPicPr>
        <p:blipFill>
          <a:blip r:embed="rId4"/>
          <a:stretch>
            <a:fillRect/>
          </a:stretch>
        </p:blipFill>
        <p:spPr>
          <a:xfrm>
            <a:off x="363488" y="137162"/>
            <a:ext cx="2124075" cy="2238375"/>
          </a:xfrm>
          <a:prstGeom prst="rect">
            <a:avLst/>
          </a:prstGeom>
        </p:spPr>
      </p:pic>
    </p:spTree>
    <p:extLst>
      <p:ext uri="{BB962C8B-B14F-4D97-AF65-F5344CB8AC3E}">
        <p14:creationId xmlns:p14="http://schemas.microsoft.com/office/powerpoint/2010/main" val="1572633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57565FC-D965-4009-8F2D-2A2E557A2C5F}"/>
              </a:ext>
            </a:extLst>
          </p:cNvPr>
          <p:cNvSpPr txBox="1"/>
          <p:nvPr/>
        </p:nvSpPr>
        <p:spPr>
          <a:xfrm>
            <a:off x="236473" y="2962248"/>
            <a:ext cx="11719054" cy="584775"/>
          </a:xfrm>
          <a:prstGeom prst="rect">
            <a:avLst/>
          </a:prstGeom>
          <a:noFill/>
        </p:spPr>
        <p:txBody>
          <a:bodyPr wrap="square" rtlCol="0">
            <a:spAutoFit/>
          </a:bodyPr>
          <a:lstStyle/>
          <a:p>
            <a:pPr algn="ctr"/>
            <a:r>
              <a:rPr lang="en-US" sz="3200" b="1" dirty="0"/>
              <a:t>SUPPORTING INFORMATION</a:t>
            </a:r>
            <a:endParaRPr lang="en-AU" sz="3200" b="1" dirty="0"/>
          </a:p>
        </p:txBody>
      </p:sp>
    </p:spTree>
    <p:extLst>
      <p:ext uri="{BB962C8B-B14F-4D97-AF65-F5344CB8AC3E}">
        <p14:creationId xmlns:p14="http://schemas.microsoft.com/office/powerpoint/2010/main" val="1681029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57565FC-D965-4009-8F2D-2A2E557A2C5F}"/>
              </a:ext>
            </a:extLst>
          </p:cNvPr>
          <p:cNvSpPr txBox="1"/>
          <p:nvPr/>
        </p:nvSpPr>
        <p:spPr>
          <a:xfrm>
            <a:off x="252549" y="137162"/>
            <a:ext cx="11719054" cy="584775"/>
          </a:xfrm>
          <a:prstGeom prst="rect">
            <a:avLst/>
          </a:prstGeom>
          <a:noFill/>
        </p:spPr>
        <p:txBody>
          <a:bodyPr wrap="square" rtlCol="0">
            <a:spAutoFit/>
          </a:bodyPr>
          <a:lstStyle/>
          <a:p>
            <a:pPr algn="ctr"/>
            <a:r>
              <a:rPr lang="en-US" sz="3200" b="1" dirty="0"/>
              <a:t>SINGLE DWELLING &amp; FSR</a:t>
            </a:r>
            <a:endParaRPr lang="en-AU" sz="3200" b="1" dirty="0"/>
          </a:p>
        </p:txBody>
      </p:sp>
      <p:pic>
        <p:nvPicPr>
          <p:cNvPr id="3" name="Picture 2">
            <a:extLst>
              <a:ext uri="{FF2B5EF4-FFF2-40B4-BE49-F238E27FC236}">
                <a16:creationId xmlns:a16="http://schemas.microsoft.com/office/drawing/2014/main" id="{FA273120-279C-4DF2-A4D9-64F1B682EAFC}"/>
              </a:ext>
            </a:extLst>
          </p:cNvPr>
          <p:cNvPicPr>
            <a:picLocks noChangeAspect="1"/>
          </p:cNvPicPr>
          <p:nvPr/>
        </p:nvPicPr>
        <p:blipFill>
          <a:blip r:embed="rId3"/>
          <a:stretch>
            <a:fillRect/>
          </a:stretch>
        </p:blipFill>
        <p:spPr>
          <a:xfrm>
            <a:off x="6829303" y="745122"/>
            <a:ext cx="4733925" cy="1866900"/>
          </a:xfrm>
          <a:prstGeom prst="rect">
            <a:avLst/>
          </a:prstGeom>
        </p:spPr>
      </p:pic>
      <p:sp>
        <p:nvSpPr>
          <p:cNvPr id="5" name="TextBox 4">
            <a:extLst>
              <a:ext uri="{FF2B5EF4-FFF2-40B4-BE49-F238E27FC236}">
                <a16:creationId xmlns:a16="http://schemas.microsoft.com/office/drawing/2014/main" id="{3C29BDF7-CC3F-4DEC-BC21-6AF522B17C1B}"/>
              </a:ext>
            </a:extLst>
          </p:cNvPr>
          <p:cNvSpPr txBox="1"/>
          <p:nvPr/>
        </p:nvSpPr>
        <p:spPr>
          <a:xfrm>
            <a:off x="161441" y="2094379"/>
            <a:ext cx="11901270" cy="4524315"/>
          </a:xfrm>
          <a:prstGeom prst="rect">
            <a:avLst/>
          </a:prstGeom>
          <a:noFill/>
        </p:spPr>
        <p:txBody>
          <a:bodyPr wrap="square" rtlCol="0">
            <a:spAutoFit/>
          </a:bodyPr>
          <a:lstStyle/>
          <a:p>
            <a:pPr marL="360000" lvl="1"/>
            <a:r>
              <a:rPr lang="en-US" dirty="0">
                <a:cs typeface="Arial" panose="020B0604020202020204" pitchFamily="34" charset="0"/>
              </a:rPr>
              <a:t>Using these rear setbacks to establish the building envelope. . .</a:t>
            </a:r>
          </a:p>
          <a:p>
            <a:pPr marL="360000" lvl="1"/>
            <a:endParaRPr lang="en-US" dirty="0">
              <a:cs typeface="Arial" panose="020B0604020202020204" pitchFamily="34" charset="0"/>
            </a:endParaRPr>
          </a:p>
          <a:p>
            <a:pPr marL="360000" lvl="1"/>
            <a:r>
              <a:rPr lang="en-US" dirty="0">
                <a:cs typeface="Arial" panose="020B0604020202020204" pitchFamily="34" charset="0"/>
              </a:rPr>
              <a:t>For owner occupiers, floorspace ratios of between 1.0 and 1.25 are easily achievable. For example, FSR 1.11 if:</a:t>
            </a:r>
          </a:p>
          <a:p>
            <a:pPr marL="645750" lvl="1" indent="-285750">
              <a:buFont typeface="Arial" panose="020B0604020202020204" pitchFamily="34" charset="0"/>
              <a:buChar char="•"/>
            </a:pPr>
            <a:r>
              <a:rPr lang="en-US" dirty="0">
                <a:cs typeface="Arial" panose="020B0604020202020204" pitchFamily="34" charset="0"/>
              </a:rPr>
              <a:t>0.9m setback down one side,</a:t>
            </a:r>
          </a:p>
          <a:p>
            <a:pPr marL="645750" lvl="1" indent="-285750">
              <a:buFont typeface="Arial" panose="020B0604020202020204" pitchFamily="34" charset="0"/>
              <a:buChar char="•"/>
            </a:pPr>
            <a:r>
              <a:rPr lang="en-US" dirty="0">
                <a:cs typeface="Arial" panose="020B0604020202020204" pitchFamily="34" charset="0"/>
              </a:rPr>
              <a:t>50% of the lower floor given to parking/services,</a:t>
            </a:r>
          </a:p>
          <a:p>
            <a:pPr marL="645750" lvl="1" indent="-285750">
              <a:buFont typeface="Arial" panose="020B0604020202020204" pitchFamily="34" charset="0"/>
              <a:buChar char="•"/>
            </a:pPr>
            <a:r>
              <a:rPr lang="en-US" dirty="0">
                <a:cs typeface="Arial" panose="020B0604020202020204" pitchFamily="34" charset="0"/>
              </a:rPr>
              <a:t>60% of first floor area as habitable spaces (very generous front/rear balconies), and</a:t>
            </a:r>
          </a:p>
          <a:p>
            <a:pPr marL="645750" lvl="1" indent="-285750">
              <a:buFont typeface="Arial" panose="020B0604020202020204" pitchFamily="34" charset="0"/>
              <a:buChar char="•"/>
            </a:pPr>
            <a:r>
              <a:rPr lang="en-US" dirty="0">
                <a:cs typeface="Arial" panose="020B0604020202020204" pitchFamily="34" charset="0"/>
              </a:rPr>
              <a:t>75% of second floor area as habitable spaces (mainly bedrooms on this level).</a:t>
            </a:r>
          </a:p>
          <a:p>
            <a:pPr marL="360000" lvl="1"/>
            <a:endParaRPr lang="en-US" dirty="0">
              <a:cs typeface="Arial" panose="020B0604020202020204" pitchFamily="34" charset="0"/>
            </a:endParaRPr>
          </a:p>
          <a:p>
            <a:pPr marL="360000" lvl="1"/>
            <a:r>
              <a:rPr lang="en-US" dirty="0">
                <a:cs typeface="Arial" panose="020B0604020202020204" pitchFamily="34" charset="0"/>
              </a:rPr>
              <a:t>To achieve a </a:t>
            </a:r>
            <a:r>
              <a:rPr lang="en-US" dirty="0">
                <a:solidFill>
                  <a:srgbClr val="FF0000"/>
                </a:solidFill>
                <a:cs typeface="Arial" panose="020B0604020202020204" pitchFamily="34" charset="0"/>
              </a:rPr>
              <a:t>1.5 FSR </a:t>
            </a:r>
            <a:r>
              <a:rPr lang="en-US" dirty="0">
                <a:cs typeface="Arial" panose="020B0604020202020204" pitchFamily="34" charset="0"/>
              </a:rPr>
              <a:t>on a typical 10m wide lot with </a:t>
            </a:r>
            <a:r>
              <a:rPr lang="en-US" dirty="0">
                <a:solidFill>
                  <a:srgbClr val="FF0000"/>
                </a:solidFill>
                <a:cs typeface="Arial" panose="020B0604020202020204" pitchFamily="34" charset="0"/>
              </a:rPr>
              <a:t>0.9m side setbacks</a:t>
            </a:r>
            <a:r>
              <a:rPr lang="en-US" dirty="0">
                <a:cs typeface="Arial" panose="020B0604020202020204" pitchFamily="34" charset="0"/>
              </a:rPr>
              <a:t> will require </a:t>
            </a:r>
            <a:r>
              <a:rPr lang="en-US" dirty="0">
                <a:solidFill>
                  <a:srgbClr val="FF0000"/>
                </a:solidFill>
                <a:cs typeface="Arial" panose="020B0604020202020204" pitchFamily="34" charset="0"/>
              </a:rPr>
              <a:t>92%</a:t>
            </a:r>
            <a:r>
              <a:rPr lang="en-US" dirty="0">
                <a:cs typeface="Arial" panose="020B0604020202020204" pitchFamily="34" charset="0"/>
              </a:rPr>
              <a:t> of the available floor area on each level to be habitable spaces.</a:t>
            </a:r>
          </a:p>
          <a:p>
            <a:pPr marL="360000" lvl="1"/>
            <a:endParaRPr lang="en-US" dirty="0">
              <a:cs typeface="Arial" panose="020B0604020202020204" pitchFamily="34" charset="0"/>
            </a:endParaRPr>
          </a:p>
          <a:p>
            <a:pPr marL="360000" lvl="1"/>
            <a:r>
              <a:rPr lang="en-US" dirty="0">
                <a:cs typeface="Arial" panose="020B0604020202020204" pitchFamily="34" charset="0"/>
              </a:rPr>
              <a:t>To achieve a </a:t>
            </a:r>
            <a:r>
              <a:rPr lang="en-US" dirty="0">
                <a:solidFill>
                  <a:srgbClr val="FF0000"/>
                </a:solidFill>
                <a:cs typeface="Arial" panose="020B0604020202020204" pitchFamily="34" charset="0"/>
              </a:rPr>
              <a:t>1.5 FSR </a:t>
            </a:r>
            <a:r>
              <a:rPr lang="en-US" dirty="0">
                <a:cs typeface="Arial" panose="020B0604020202020204" pitchFamily="34" charset="0"/>
              </a:rPr>
              <a:t>on a typical 10m wide lot with </a:t>
            </a:r>
            <a:r>
              <a:rPr lang="en-US" dirty="0">
                <a:solidFill>
                  <a:srgbClr val="FF0000"/>
                </a:solidFill>
                <a:cs typeface="Arial" panose="020B0604020202020204" pitchFamily="34" charset="0"/>
              </a:rPr>
              <a:t>0.0m side setbacks</a:t>
            </a:r>
            <a:r>
              <a:rPr lang="en-US" dirty="0">
                <a:cs typeface="Arial" panose="020B0604020202020204" pitchFamily="34" charset="0"/>
              </a:rPr>
              <a:t> will require </a:t>
            </a:r>
            <a:r>
              <a:rPr lang="en-US" dirty="0">
                <a:solidFill>
                  <a:srgbClr val="FF0000"/>
                </a:solidFill>
                <a:cs typeface="Arial" panose="020B0604020202020204" pitchFamily="34" charset="0"/>
              </a:rPr>
              <a:t>77%</a:t>
            </a:r>
            <a:r>
              <a:rPr lang="en-US" dirty="0">
                <a:cs typeface="Arial" panose="020B0604020202020204" pitchFamily="34" charset="0"/>
              </a:rPr>
              <a:t> of the available floor area on each level to be habitable spaces.</a:t>
            </a:r>
          </a:p>
          <a:p>
            <a:pPr marL="360000" lvl="1"/>
            <a:endParaRPr lang="en-US" dirty="0">
              <a:cs typeface="Arial" panose="020B0604020202020204" pitchFamily="34" charset="0"/>
            </a:endParaRPr>
          </a:p>
          <a:p>
            <a:pPr marL="360000" lvl="1"/>
            <a:r>
              <a:rPr lang="en-US" dirty="0">
                <a:cs typeface="Arial" panose="020B0604020202020204" pitchFamily="34" charset="0"/>
              </a:rPr>
              <a:t>This is in keeping with the bulking and massing characteristics required for the Village Hub and with building height/floor space ratio requirements.</a:t>
            </a:r>
            <a:endParaRPr lang="en-US" b="1" dirty="0">
              <a:cs typeface="Arial" panose="020B0604020202020204" pitchFamily="34" charset="0"/>
            </a:endParaRPr>
          </a:p>
        </p:txBody>
      </p:sp>
    </p:spTree>
    <p:extLst>
      <p:ext uri="{BB962C8B-B14F-4D97-AF65-F5344CB8AC3E}">
        <p14:creationId xmlns:p14="http://schemas.microsoft.com/office/powerpoint/2010/main" val="1204114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DADAE16-5EB1-42BB-8C21-20BB8DEC0315}"/>
              </a:ext>
            </a:extLst>
          </p:cNvPr>
          <p:cNvCxnSpPr/>
          <p:nvPr/>
        </p:nvCxnSpPr>
        <p:spPr>
          <a:xfrm>
            <a:off x="2912010" y="70340"/>
            <a:ext cx="0" cy="6717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C0380B2-4FF7-464D-8D96-3620FE2393D1}"/>
              </a:ext>
            </a:extLst>
          </p:cNvPr>
          <p:cNvSpPr txBox="1"/>
          <p:nvPr/>
        </p:nvSpPr>
        <p:spPr>
          <a:xfrm>
            <a:off x="70333" y="2588455"/>
            <a:ext cx="2841677" cy="4278094"/>
          </a:xfrm>
          <a:prstGeom prst="rect">
            <a:avLst/>
          </a:prstGeom>
          <a:noFill/>
        </p:spPr>
        <p:txBody>
          <a:bodyPr wrap="square" rtlCol="0">
            <a:spAutoFit/>
          </a:bodyPr>
          <a:lstStyle/>
          <a:p>
            <a:r>
              <a:rPr lang="en-US" sz="1600" b="1" dirty="0">
                <a:cs typeface="Arial" panose="020B0604020202020204" pitchFamily="34" charset="0"/>
              </a:rPr>
              <a:t>Village Hub in WMP:</a:t>
            </a:r>
          </a:p>
          <a:p>
            <a:pPr marL="285750" indent="-285750">
              <a:buFontTx/>
              <a:buChar char="-"/>
            </a:pPr>
            <a:r>
              <a:rPr lang="en-AU" sz="1600" dirty="0"/>
              <a:t>Currently proposes “terrace style housing, shop top housing &amp; smaller residential apartment buildings up to three storeys in height”</a:t>
            </a:r>
          </a:p>
          <a:p>
            <a:pPr marL="285750" indent="-285750">
              <a:buFontTx/>
              <a:buChar char="-"/>
            </a:pPr>
            <a:r>
              <a:rPr lang="en-AU" sz="1600" dirty="0">
                <a:cs typeface="Arial" panose="020B0604020202020204" pitchFamily="34" charset="0"/>
              </a:rPr>
              <a:t>Because all of Wickham is zoned B4, this prohibits any single dwellings – but some of the remaining lots within the Village Hub are best suited to single dwellings, and this would also help achieve the aims of the WMP in terms of urban mix and community feel</a:t>
            </a:r>
            <a:endParaRPr lang="en-US" sz="1600" dirty="0">
              <a:cs typeface="Arial" panose="020B0604020202020204" pitchFamily="34" charset="0"/>
            </a:endParaRPr>
          </a:p>
        </p:txBody>
      </p:sp>
      <p:sp>
        <p:nvSpPr>
          <p:cNvPr id="14" name="TextBox 13">
            <a:extLst>
              <a:ext uri="{FF2B5EF4-FFF2-40B4-BE49-F238E27FC236}">
                <a16:creationId xmlns:a16="http://schemas.microsoft.com/office/drawing/2014/main" id="{E57565FC-D965-4009-8F2D-2A2E557A2C5F}"/>
              </a:ext>
            </a:extLst>
          </p:cNvPr>
          <p:cNvSpPr txBox="1"/>
          <p:nvPr/>
        </p:nvSpPr>
        <p:spPr>
          <a:xfrm>
            <a:off x="3066757" y="137162"/>
            <a:ext cx="8904846" cy="584775"/>
          </a:xfrm>
          <a:prstGeom prst="rect">
            <a:avLst/>
          </a:prstGeom>
          <a:noFill/>
        </p:spPr>
        <p:txBody>
          <a:bodyPr wrap="square" rtlCol="0">
            <a:spAutoFit/>
          </a:bodyPr>
          <a:lstStyle/>
          <a:p>
            <a:pPr algn="ctr"/>
            <a:r>
              <a:rPr lang="en-US" sz="3200" b="1" dirty="0"/>
              <a:t>CURRENT LEP</a:t>
            </a:r>
            <a:endParaRPr lang="en-AU" sz="3200" b="1" dirty="0"/>
          </a:p>
        </p:txBody>
      </p:sp>
      <p:pic>
        <p:nvPicPr>
          <p:cNvPr id="10" name="Picture 9">
            <a:extLst>
              <a:ext uri="{FF2B5EF4-FFF2-40B4-BE49-F238E27FC236}">
                <a16:creationId xmlns:a16="http://schemas.microsoft.com/office/drawing/2014/main" id="{1D199EB5-FA5F-43F9-BBCA-02AFF4F4660F}"/>
              </a:ext>
            </a:extLst>
          </p:cNvPr>
          <p:cNvPicPr>
            <a:picLocks noChangeAspect="1"/>
          </p:cNvPicPr>
          <p:nvPr/>
        </p:nvPicPr>
        <p:blipFill>
          <a:blip r:embed="rId3"/>
          <a:stretch>
            <a:fillRect/>
          </a:stretch>
        </p:blipFill>
        <p:spPr>
          <a:xfrm>
            <a:off x="363488" y="137162"/>
            <a:ext cx="2124075" cy="2238375"/>
          </a:xfrm>
          <a:prstGeom prst="rect">
            <a:avLst/>
          </a:prstGeom>
        </p:spPr>
      </p:pic>
      <p:pic>
        <p:nvPicPr>
          <p:cNvPr id="6" name="Picture 5">
            <a:extLst>
              <a:ext uri="{FF2B5EF4-FFF2-40B4-BE49-F238E27FC236}">
                <a16:creationId xmlns:a16="http://schemas.microsoft.com/office/drawing/2014/main" id="{3E1A90D8-E091-4183-B837-BB84B83C4B91}"/>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997084" y="613281"/>
            <a:ext cx="9107974" cy="6201174"/>
          </a:xfrm>
          <a:prstGeom prst="rect">
            <a:avLst/>
          </a:prstGeom>
        </p:spPr>
      </p:pic>
      <p:sp>
        <p:nvSpPr>
          <p:cNvPr id="2" name="TextBox 1">
            <a:extLst>
              <a:ext uri="{FF2B5EF4-FFF2-40B4-BE49-F238E27FC236}">
                <a16:creationId xmlns:a16="http://schemas.microsoft.com/office/drawing/2014/main" id="{248070ED-83E7-415F-B857-6FB54CE55C65}"/>
              </a:ext>
            </a:extLst>
          </p:cNvPr>
          <p:cNvSpPr txBox="1"/>
          <p:nvPr/>
        </p:nvSpPr>
        <p:spPr>
          <a:xfrm>
            <a:off x="7915275" y="626687"/>
            <a:ext cx="4256137" cy="1754326"/>
          </a:xfrm>
          <a:prstGeom prst="rect">
            <a:avLst/>
          </a:prstGeom>
          <a:solidFill>
            <a:schemeClr val="bg1">
              <a:alpha val="90000"/>
            </a:schemeClr>
          </a:solidFill>
        </p:spPr>
        <p:txBody>
          <a:bodyPr wrap="square" rtlCol="0">
            <a:spAutoFit/>
          </a:bodyPr>
          <a:lstStyle/>
          <a:p>
            <a:r>
              <a:rPr lang="en-AU" b="1" i="1" dirty="0"/>
              <a:t>“Zone B4 Mixed Use</a:t>
            </a:r>
          </a:p>
          <a:p>
            <a:r>
              <a:rPr lang="en-AU" i="1" dirty="0"/>
              <a:t>. . .</a:t>
            </a:r>
          </a:p>
          <a:p>
            <a:r>
              <a:rPr lang="en-AU" b="1" i="1" dirty="0"/>
              <a:t>4 Prohibited</a:t>
            </a:r>
          </a:p>
          <a:p>
            <a:r>
              <a:rPr lang="en-US" i="1" dirty="0"/>
              <a:t>. . . Dual occupancies; Dwelling houses; . . . Secondary dwellings; Semi-detached dwellings; . . .”</a:t>
            </a:r>
            <a:endParaRPr lang="en-AU" i="1" dirty="0"/>
          </a:p>
        </p:txBody>
      </p:sp>
      <p:cxnSp>
        <p:nvCxnSpPr>
          <p:cNvPr id="4" name="Straight Connector 3">
            <a:extLst>
              <a:ext uri="{FF2B5EF4-FFF2-40B4-BE49-F238E27FC236}">
                <a16:creationId xmlns:a16="http://schemas.microsoft.com/office/drawing/2014/main" id="{C1CBE767-58F1-4AFE-9254-F551E16327BA}"/>
              </a:ext>
            </a:extLst>
          </p:cNvPr>
          <p:cNvCxnSpPr>
            <a:cxnSpLocks/>
          </p:cNvCxnSpPr>
          <p:nvPr/>
        </p:nvCxnSpPr>
        <p:spPr>
          <a:xfrm flipH="1">
            <a:off x="3533775" y="2066925"/>
            <a:ext cx="2952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369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57565FC-D965-4009-8F2D-2A2E557A2C5F}"/>
              </a:ext>
            </a:extLst>
          </p:cNvPr>
          <p:cNvSpPr txBox="1"/>
          <p:nvPr/>
        </p:nvSpPr>
        <p:spPr>
          <a:xfrm>
            <a:off x="252549" y="137162"/>
            <a:ext cx="11719054" cy="584775"/>
          </a:xfrm>
          <a:prstGeom prst="rect">
            <a:avLst/>
          </a:prstGeom>
          <a:noFill/>
        </p:spPr>
        <p:txBody>
          <a:bodyPr wrap="square" rtlCol="0">
            <a:spAutoFit/>
          </a:bodyPr>
          <a:lstStyle/>
          <a:p>
            <a:pPr algn="ctr"/>
            <a:r>
              <a:rPr lang="en-US" sz="3200" b="1" dirty="0"/>
              <a:t>SINGLE DWELLING &amp; FSR</a:t>
            </a:r>
            <a:endParaRPr lang="en-AU" sz="3200" b="1" dirty="0"/>
          </a:p>
        </p:txBody>
      </p:sp>
      <p:pic>
        <p:nvPicPr>
          <p:cNvPr id="2" name="Picture 1">
            <a:extLst>
              <a:ext uri="{FF2B5EF4-FFF2-40B4-BE49-F238E27FC236}">
                <a16:creationId xmlns:a16="http://schemas.microsoft.com/office/drawing/2014/main" id="{5D9103AB-7999-4F46-96E0-7438250C62DE}"/>
              </a:ext>
            </a:extLst>
          </p:cNvPr>
          <p:cNvPicPr>
            <a:picLocks noChangeAspect="1"/>
          </p:cNvPicPr>
          <p:nvPr/>
        </p:nvPicPr>
        <p:blipFill>
          <a:blip r:embed="rId3"/>
          <a:stretch>
            <a:fillRect/>
          </a:stretch>
        </p:blipFill>
        <p:spPr>
          <a:xfrm>
            <a:off x="2403566" y="970935"/>
            <a:ext cx="7384867" cy="5814982"/>
          </a:xfrm>
          <a:prstGeom prst="rect">
            <a:avLst/>
          </a:prstGeom>
        </p:spPr>
      </p:pic>
      <p:sp>
        <p:nvSpPr>
          <p:cNvPr id="6" name="TextBox 5">
            <a:extLst>
              <a:ext uri="{FF2B5EF4-FFF2-40B4-BE49-F238E27FC236}">
                <a16:creationId xmlns:a16="http://schemas.microsoft.com/office/drawing/2014/main" id="{1601F4C9-6A89-455A-B078-0F7DA842AB1C}"/>
              </a:ext>
            </a:extLst>
          </p:cNvPr>
          <p:cNvSpPr txBox="1"/>
          <p:nvPr/>
        </p:nvSpPr>
        <p:spPr>
          <a:xfrm>
            <a:off x="70333" y="786269"/>
            <a:ext cx="11901270" cy="369332"/>
          </a:xfrm>
          <a:prstGeom prst="rect">
            <a:avLst/>
          </a:prstGeom>
          <a:noFill/>
        </p:spPr>
        <p:txBody>
          <a:bodyPr wrap="square" rtlCol="0">
            <a:spAutoFit/>
          </a:bodyPr>
          <a:lstStyle/>
          <a:p>
            <a:pPr marL="360000" lvl="1"/>
            <a:r>
              <a:rPr lang="en-US" dirty="0">
                <a:cs typeface="Arial" panose="020B0604020202020204" pitchFamily="34" charset="0"/>
              </a:rPr>
              <a:t>Supporting calculations.</a:t>
            </a:r>
            <a:endParaRPr lang="en-US" b="1" dirty="0">
              <a:cs typeface="Arial" panose="020B0604020202020204" pitchFamily="34" charset="0"/>
            </a:endParaRPr>
          </a:p>
        </p:txBody>
      </p:sp>
    </p:spTree>
    <p:extLst>
      <p:ext uri="{BB962C8B-B14F-4D97-AF65-F5344CB8AC3E}">
        <p14:creationId xmlns:p14="http://schemas.microsoft.com/office/powerpoint/2010/main" val="2711945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57565FC-D965-4009-8F2D-2A2E557A2C5F}"/>
              </a:ext>
            </a:extLst>
          </p:cNvPr>
          <p:cNvSpPr txBox="1"/>
          <p:nvPr/>
        </p:nvSpPr>
        <p:spPr>
          <a:xfrm>
            <a:off x="252549" y="137162"/>
            <a:ext cx="11719054" cy="584775"/>
          </a:xfrm>
          <a:prstGeom prst="rect">
            <a:avLst/>
          </a:prstGeom>
          <a:noFill/>
        </p:spPr>
        <p:txBody>
          <a:bodyPr wrap="square" rtlCol="0">
            <a:spAutoFit/>
          </a:bodyPr>
          <a:lstStyle/>
          <a:p>
            <a:pPr algn="ctr"/>
            <a:r>
              <a:rPr lang="en-US" sz="3200" b="1" dirty="0"/>
              <a:t>WICKHAM LATM STUDY – RECOMMENDED CHANGES</a:t>
            </a:r>
            <a:endParaRPr lang="en-AU" sz="3200" b="1" dirty="0"/>
          </a:p>
        </p:txBody>
      </p:sp>
      <p:pic>
        <p:nvPicPr>
          <p:cNvPr id="4" name="Picture 3">
            <a:extLst>
              <a:ext uri="{FF2B5EF4-FFF2-40B4-BE49-F238E27FC236}">
                <a16:creationId xmlns:a16="http://schemas.microsoft.com/office/drawing/2014/main" id="{758C0A3B-8C5E-490B-9E44-99ADE0703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791" y="622471"/>
            <a:ext cx="11382233" cy="6183123"/>
          </a:xfrm>
          <a:prstGeom prst="rect">
            <a:avLst/>
          </a:prstGeom>
        </p:spPr>
      </p:pic>
    </p:spTree>
    <p:extLst>
      <p:ext uri="{BB962C8B-B14F-4D97-AF65-F5344CB8AC3E}">
        <p14:creationId xmlns:p14="http://schemas.microsoft.com/office/powerpoint/2010/main" val="2515043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57565FC-D965-4009-8F2D-2A2E557A2C5F}"/>
              </a:ext>
            </a:extLst>
          </p:cNvPr>
          <p:cNvSpPr txBox="1"/>
          <p:nvPr/>
        </p:nvSpPr>
        <p:spPr>
          <a:xfrm>
            <a:off x="252549" y="137162"/>
            <a:ext cx="11719054" cy="584775"/>
          </a:xfrm>
          <a:prstGeom prst="rect">
            <a:avLst/>
          </a:prstGeom>
          <a:noFill/>
        </p:spPr>
        <p:txBody>
          <a:bodyPr wrap="square" rtlCol="0">
            <a:spAutoFit/>
          </a:bodyPr>
          <a:lstStyle/>
          <a:p>
            <a:pPr algn="ctr"/>
            <a:r>
              <a:rPr lang="en-US" sz="3200" b="1" dirty="0"/>
              <a:t>WICKHAM LATM STUDY – RECOMMENDED CHANGES</a:t>
            </a:r>
            <a:endParaRPr lang="en-AU" sz="3200" b="1" dirty="0"/>
          </a:p>
        </p:txBody>
      </p:sp>
      <p:pic>
        <p:nvPicPr>
          <p:cNvPr id="2" name="Picture 1">
            <a:extLst>
              <a:ext uri="{FF2B5EF4-FFF2-40B4-BE49-F238E27FC236}">
                <a16:creationId xmlns:a16="http://schemas.microsoft.com/office/drawing/2014/main" id="{0F27F032-FA65-4557-9E2C-7D5431BFA5D5}"/>
              </a:ext>
            </a:extLst>
          </p:cNvPr>
          <p:cNvPicPr>
            <a:picLocks noChangeAspect="1"/>
          </p:cNvPicPr>
          <p:nvPr/>
        </p:nvPicPr>
        <p:blipFill>
          <a:blip r:embed="rId3"/>
          <a:stretch>
            <a:fillRect/>
          </a:stretch>
        </p:blipFill>
        <p:spPr>
          <a:xfrm>
            <a:off x="1460625" y="2191878"/>
            <a:ext cx="9270749" cy="3965418"/>
          </a:xfrm>
          <a:prstGeom prst="rect">
            <a:avLst/>
          </a:prstGeom>
        </p:spPr>
      </p:pic>
      <p:sp>
        <p:nvSpPr>
          <p:cNvPr id="5" name="TextBox 4">
            <a:extLst>
              <a:ext uri="{FF2B5EF4-FFF2-40B4-BE49-F238E27FC236}">
                <a16:creationId xmlns:a16="http://schemas.microsoft.com/office/drawing/2014/main" id="{B8665ACE-C780-4A11-9C38-97A7CF9054E1}"/>
              </a:ext>
            </a:extLst>
          </p:cNvPr>
          <p:cNvSpPr txBox="1"/>
          <p:nvPr/>
        </p:nvSpPr>
        <p:spPr>
          <a:xfrm>
            <a:off x="576775" y="942535"/>
            <a:ext cx="10696063" cy="646331"/>
          </a:xfrm>
          <a:prstGeom prst="rect">
            <a:avLst/>
          </a:prstGeom>
          <a:noFill/>
        </p:spPr>
        <p:txBody>
          <a:bodyPr wrap="square" rtlCol="0">
            <a:spAutoFit/>
          </a:bodyPr>
          <a:lstStyle/>
          <a:p>
            <a:r>
              <a:rPr lang="en-AU" dirty="0"/>
              <a:t>Most of these items were addressed with </a:t>
            </a:r>
            <a:r>
              <a:rPr lang="en-AU" dirty="0" err="1"/>
              <a:t>CoN</a:t>
            </a:r>
            <a:r>
              <a:rPr lang="en-AU" dirty="0"/>
              <a:t> traffic planner. During a during a site inspection.  With regards the right turn from Railway to Union, see point 6 of the site visit minutes on the next slide.</a:t>
            </a:r>
          </a:p>
        </p:txBody>
      </p:sp>
    </p:spTree>
    <p:extLst>
      <p:ext uri="{BB962C8B-B14F-4D97-AF65-F5344CB8AC3E}">
        <p14:creationId xmlns:p14="http://schemas.microsoft.com/office/powerpoint/2010/main" val="824694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57565FC-D965-4009-8F2D-2A2E557A2C5F}"/>
              </a:ext>
            </a:extLst>
          </p:cNvPr>
          <p:cNvSpPr txBox="1"/>
          <p:nvPr/>
        </p:nvSpPr>
        <p:spPr>
          <a:xfrm>
            <a:off x="252549" y="137162"/>
            <a:ext cx="11719054" cy="584775"/>
          </a:xfrm>
          <a:prstGeom prst="rect">
            <a:avLst/>
          </a:prstGeom>
          <a:noFill/>
        </p:spPr>
        <p:txBody>
          <a:bodyPr wrap="square" rtlCol="0">
            <a:spAutoFit/>
          </a:bodyPr>
          <a:lstStyle/>
          <a:p>
            <a:pPr algn="ctr"/>
            <a:r>
              <a:rPr lang="en-US" sz="3200" b="1" dirty="0"/>
              <a:t>WICKHAM LATM STUDY – RECOMMENDED CHANGES</a:t>
            </a:r>
            <a:endParaRPr lang="en-AU" sz="3200" b="1" dirty="0"/>
          </a:p>
        </p:txBody>
      </p:sp>
      <p:pic>
        <p:nvPicPr>
          <p:cNvPr id="3" name="Picture 2">
            <a:extLst>
              <a:ext uri="{FF2B5EF4-FFF2-40B4-BE49-F238E27FC236}">
                <a16:creationId xmlns:a16="http://schemas.microsoft.com/office/drawing/2014/main" id="{3B629E33-DE1F-4F6B-9F51-F61BE840D3CA}"/>
              </a:ext>
            </a:extLst>
          </p:cNvPr>
          <p:cNvPicPr>
            <a:picLocks noChangeAspect="1"/>
          </p:cNvPicPr>
          <p:nvPr/>
        </p:nvPicPr>
        <p:blipFill>
          <a:blip r:embed="rId3"/>
          <a:stretch>
            <a:fillRect/>
          </a:stretch>
        </p:blipFill>
        <p:spPr>
          <a:xfrm>
            <a:off x="1587374" y="1065347"/>
            <a:ext cx="9017251" cy="4164594"/>
          </a:xfrm>
          <a:prstGeom prst="rect">
            <a:avLst/>
          </a:prstGeom>
        </p:spPr>
      </p:pic>
      <p:pic>
        <p:nvPicPr>
          <p:cNvPr id="4" name="Picture 3">
            <a:extLst>
              <a:ext uri="{FF2B5EF4-FFF2-40B4-BE49-F238E27FC236}">
                <a16:creationId xmlns:a16="http://schemas.microsoft.com/office/drawing/2014/main" id="{FED9F853-6766-48EE-B001-E3933DB597FC}"/>
              </a:ext>
            </a:extLst>
          </p:cNvPr>
          <p:cNvPicPr>
            <a:picLocks noChangeAspect="1"/>
          </p:cNvPicPr>
          <p:nvPr/>
        </p:nvPicPr>
        <p:blipFill>
          <a:blip r:embed="rId4"/>
          <a:stretch>
            <a:fillRect/>
          </a:stretch>
        </p:blipFill>
        <p:spPr>
          <a:xfrm>
            <a:off x="1591276" y="4980688"/>
            <a:ext cx="9234535" cy="497941"/>
          </a:xfrm>
          <a:prstGeom prst="rect">
            <a:avLst/>
          </a:prstGeom>
        </p:spPr>
      </p:pic>
      <p:pic>
        <p:nvPicPr>
          <p:cNvPr id="5" name="Picture 4">
            <a:extLst>
              <a:ext uri="{FF2B5EF4-FFF2-40B4-BE49-F238E27FC236}">
                <a16:creationId xmlns:a16="http://schemas.microsoft.com/office/drawing/2014/main" id="{CFD5DE02-C3C4-48F7-B2EB-07563EDA0996}"/>
              </a:ext>
            </a:extLst>
          </p:cNvPr>
          <p:cNvPicPr>
            <a:picLocks noChangeAspect="1"/>
          </p:cNvPicPr>
          <p:nvPr/>
        </p:nvPicPr>
        <p:blipFill>
          <a:blip r:embed="rId5"/>
          <a:stretch>
            <a:fillRect/>
          </a:stretch>
        </p:blipFill>
        <p:spPr>
          <a:xfrm>
            <a:off x="1983639" y="5792653"/>
            <a:ext cx="8799968" cy="606582"/>
          </a:xfrm>
          <a:prstGeom prst="rect">
            <a:avLst/>
          </a:prstGeom>
        </p:spPr>
      </p:pic>
    </p:spTree>
    <p:extLst>
      <p:ext uri="{BB962C8B-B14F-4D97-AF65-F5344CB8AC3E}">
        <p14:creationId xmlns:p14="http://schemas.microsoft.com/office/powerpoint/2010/main" val="1342810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57565FC-D965-4009-8F2D-2A2E557A2C5F}"/>
              </a:ext>
            </a:extLst>
          </p:cNvPr>
          <p:cNvSpPr txBox="1"/>
          <p:nvPr/>
        </p:nvSpPr>
        <p:spPr>
          <a:xfrm>
            <a:off x="252549" y="137162"/>
            <a:ext cx="11719054" cy="584775"/>
          </a:xfrm>
          <a:prstGeom prst="rect">
            <a:avLst/>
          </a:prstGeom>
          <a:noFill/>
        </p:spPr>
        <p:txBody>
          <a:bodyPr wrap="square" rtlCol="0">
            <a:spAutoFit/>
          </a:bodyPr>
          <a:lstStyle/>
          <a:p>
            <a:pPr algn="ctr"/>
            <a:r>
              <a:rPr lang="en-US" sz="3200" b="1" dirty="0"/>
              <a:t>WICKHAM LATM STUDY – RECOMMENDED CHANGES</a:t>
            </a:r>
            <a:endParaRPr lang="en-AU" sz="3200" b="1" dirty="0"/>
          </a:p>
        </p:txBody>
      </p:sp>
      <p:pic>
        <p:nvPicPr>
          <p:cNvPr id="4" name="Picture 3">
            <a:extLst>
              <a:ext uri="{FF2B5EF4-FFF2-40B4-BE49-F238E27FC236}">
                <a16:creationId xmlns:a16="http://schemas.microsoft.com/office/drawing/2014/main" id="{758C0A3B-8C5E-490B-9E44-99ADE070385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2281" y="622471"/>
            <a:ext cx="10569252" cy="6183123"/>
          </a:xfrm>
          <a:prstGeom prst="rect">
            <a:avLst/>
          </a:prstGeom>
        </p:spPr>
      </p:pic>
    </p:spTree>
    <p:extLst>
      <p:ext uri="{BB962C8B-B14F-4D97-AF65-F5344CB8AC3E}">
        <p14:creationId xmlns:p14="http://schemas.microsoft.com/office/powerpoint/2010/main" val="3385383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57565FC-D965-4009-8F2D-2A2E557A2C5F}"/>
              </a:ext>
            </a:extLst>
          </p:cNvPr>
          <p:cNvSpPr txBox="1"/>
          <p:nvPr/>
        </p:nvSpPr>
        <p:spPr>
          <a:xfrm>
            <a:off x="3066757" y="137162"/>
            <a:ext cx="8904846" cy="584775"/>
          </a:xfrm>
          <a:prstGeom prst="rect">
            <a:avLst/>
          </a:prstGeom>
          <a:noFill/>
        </p:spPr>
        <p:txBody>
          <a:bodyPr wrap="square" rtlCol="0">
            <a:spAutoFit/>
          </a:bodyPr>
          <a:lstStyle/>
          <a:p>
            <a:pPr algn="ctr"/>
            <a:r>
              <a:rPr lang="en-US" sz="3200" b="1" dirty="0"/>
              <a:t>VILLAGE HUB</a:t>
            </a:r>
            <a:endParaRPr lang="en-AU" sz="3200" b="1" dirty="0"/>
          </a:p>
        </p:txBody>
      </p:sp>
      <p:pic>
        <p:nvPicPr>
          <p:cNvPr id="2" name="Picture 1">
            <a:extLst>
              <a:ext uri="{FF2B5EF4-FFF2-40B4-BE49-F238E27FC236}">
                <a16:creationId xmlns:a16="http://schemas.microsoft.com/office/drawing/2014/main" id="{00B89C1D-D0BC-4FEF-A39E-FDFEFE5A1751}"/>
              </a:ext>
            </a:extLst>
          </p:cNvPr>
          <p:cNvPicPr>
            <a:picLocks noChangeAspect="1"/>
          </p:cNvPicPr>
          <p:nvPr/>
        </p:nvPicPr>
        <p:blipFill>
          <a:blip r:embed="rId3"/>
          <a:stretch>
            <a:fillRect/>
          </a:stretch>
        </p:blipFill>
        <p:spPr>
          <a:xfrm>
            <a:off x="156758" y="678392"/>
            <a:ext cx="11902026" cy="6146484"/>
          </a:xfrm>
          <a:prstGeom prst="rect">
            <a:avLst/>
          </a:prstGeom>
        </p:spPr>
      </p:pic>
      <p:sp>
        <p:nvSpPr>
          <p:cNvPr id="3" name="TextBox 2">
            <a:extLst>
              <a:ext uri="{FF2B5EF4-FFF2-40B4-BE49-F238E27FC236}">
                <a16:creationId xmlns:a16="http://schemas.microsoft.com/office/drawing/2014/main" id="{A2EF17B4-9430-45CC-BC57-5691C46787B0}"/>
              </a:ext>
            </a:extLst>
          </p:cNvPr>
          <p:cNvSpPr txBox="1"/>
          <p:nvPr/>
        </p:nvSpPr>
        <p:spPr>
          <a:xfrm>
            <a:off x="261258" y="792480"/>
            <a:ext cx="6025241" cy="677108"/>
          </a:xfrm>
          <a:prstGeom prst="rect">
            <a:avLst/>
          </a:prstGeom>
          <a:solidFill>
            <a:schemeClr val="bg1"/>
          </a:solidFill>
        </p:spPr>
        <p:txBody>
          <a:bodyPr wrap="square" rtlCol="0">
            <a:spAutoFit/>
          </a:bodyPr>
          <a:lstStyle/>
          <a:p>
            <a:r>
              <a:rPr lang="en-AU" sz="2000" dirty="0"/>
              <a:t>Envisaged Village Hub viewed from the south </a:t>
            </a:r>
            <a:r>
              <a:rPr lang="en-AU" sz="1600" dirty="0"/>
              <a:t>(from WMP).</a:t>
            </a:r>
          </a:p>
          <a:p>
            <a:r>
              <a:rPr lang="en-US" dirty="0">
                <a:cs typeface="Arial" panose="020B0604020202020204" pitchFamily="34" charset="0"/>
              </a:rPr>
              <a:t>The envisaged Village Hub shows plenty of single dwellings.</a:t>
            </a:r>
            <a:endParaRPr lang="en-AU" dirty="0"/>
          </a:p>
        </p:txBody>
      </p:sp>
    </p:spTree>
    <p:extLst>
      <p:ext uri="{BB962C8B-B14F-4D97-AF65-F5344CB8AC3E}">
        <p14:creationId xmlns:p14="http://schemas.microsoft.com/office/powerpoint/2010/main" val="943522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DADAE16-5EB1-42BB-8C21-20BB8DEC0315}"/>
              </a:ext>
            </a:extLst>
          </p:cNvPr>
          <p:cNvCxnSpPr/>
          <p:nvPr/>
        </p:nvCxnSpPr>
        <p:spPr>
          <a:xfrm>
            <a:off x="2912010" y="70340"/>
            <a:ext cx="0" cy="6717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C0380B2-4FF7-464D-8D96-3620FE2393D1}"/>
              </a:ext>
            </a:extLst>
          </p:cNvPr>
          <p:cNvSpPr txBox="1"/>
          <p:nvPr/>
        </p:nvSpPr>
        <p:spPr>
          <a:xfrm>
            <a:off x="70333" y="2442744"/>
            <a:ext cx="2841677" cy="4278094"/>
          </a:xfrm>
          <a:prstGeom prst="rect">
            <a:avLst/>
          </a:prstGeom>
          <a:noFill/>
        </p:spPr>
        <p:txBody>
          <a:bodyPr wrap="square" rtlCol="0">
            <a:spAutoFit/>
          </a:bodyPr>
          <a:lstStyle/>
          <a:p>
            <a:r>
              <a:rPr lang="en-US" sz="1600" b="1" dirty="0">
                <a:cs typeface="Arial" panose="020B0604020202020204" pitchFamily="34" charset="0"/>
              </a:rPr>
              <a:t>Development so far in the Village Hub:</a:t>
            </a:r>
          </a:p>
          <a:p>
            <a:pPr marL="285750" indent="-285750">
              <a:buFontTx/>
              <a:buChar char="-"/>
            </a:pPr>
            <a:r>
              <a:rPr lang="en-US" sz="1600" dirty="0">
                <a:cs typeface="Arial" panose="020B0604020202020204" pitchFamily="34" charset="0"/>
              </a:rPr>
              <a:t>Has left some ‘knock down’ properties on small lots – black </a:t>
            </a:r>
            <a:r>
              <a:rPr lang="en-US" sz="1600" dirty="0" err="1">
                <a:cs typeface="Arial" panose="020B0604020202020204" pitchFamily="34" charset="0"/>
              </a:rPr>
              <a:t>mould</a:t>
            </a:r>
            <a:r>
              <a:rPr lang="en-US" sz="1600" dirty="0">
                <a:cs typeface="Arial" panose="020B0604020202020204" pitchFamily="34" charset="0"/>
              </a:rPr>
              <a:t>, asbestos, ground level with no flood allowance</a:t>
            </a:r>
          </a:p>
          <a:p>
            <a:pPr marL="285750" indent="-285750">
              <a:buFontTx/>
              <a:buChar char="-"/>
            </a:pPr>
            <a:r>
              <a:rPr lang="en-US" sz="1600" dirty="0">
                <a:cs typeface="Arial" panose="020B0604020202020204" pitchFamily="34" charset="0"/>
              </a:rPr>
              <a:t>High land value &amp; small size of these lots (&amp; mine subsidence in some cases) make them unlikely for re-development under B4</a:t>
            </a:r>
          </a:p>
          <a:p>
            <a:pPr marL="285750" indent="-285750">
              <a:buFontTx/>
              <a:buChar char="-"/>
            </a:pPr>
            <a:r>
              <a:rPr lang="en-US" sz="1600" dirty="0">
                <a:cs typeface="Arial" panose="020B0604020202020204" pitchFamily="34" charset="0"/>
              </a:rPr>
              <a:t>Concerns the renewal in this part of Wickham is stalling, with these unable to be re-built as single dwellings and inappropriate for much else</a:t>
            </a:r>
          </a:p>
        </p:txBody>
      </p:sp>
      <p:sp>
        <p:nvSpPr>
          <p:cNvPr id="14" name="TextBox 13">
            <a:extLst>
              <a:ext uri="{FF2B5EF4-FFF2-40B4-BE49-F238E27FC236}">
                <a16:creationId xmlns:a16="http://schemas.microsoft.com/office/drawing/2014/main" id="{E57565FC-D965-4009-8F2D-2A2E557A2C5F}"/>
              </a:ext>
            </a:extLst>
          </p:cNvPr>
          <p:cNvSpPr txBox="1"/>
          <p:nvPr/>
        </p:nvSpPr>
        <p:spPr>
          <a:xfrm>
            <a:off x="3066757" y="137162"/>
            <a:ext cx="8904846" cy="584775"/>
          </a:xfrm>
          <a:prstGeom prst="rect">
            <a:avLst/>
          </a:prstGeom>
          <a:noFill/>
        </p:spPr>
        <p:txBody>
          <a:bodyPr wrap="square" rtlCol="0">
            <a:spAutoFit/>
          </a:bodyPr>
          <a:lstStyle/>
          <a:p>
            <a:pPr algn="ctr"/>
            <a:r>
              <a:rPr lang="en-US" sz="3200" b="1" dirty="0"/>
              <a:t>VILLAGE HUB</a:t>
            </a:r>
            <a:endParaRPr lang="en-AU" sz="3200" b="1" dirty="0"/>
          </a:p>
        </p:txBody>
      </p:sp>
      <p:pic>
        <p:nvPicPr>
          <p:cNvPr id="10" name="Picture 9">
            <a:extLst>
              <a:ext uri="{FF2B5EF4-FFF2-40B4-BE49-F238E27FC236}">
                <a16:creationId xmlns:a16="http://schemas.microsoft.com/office/drawing/2014/main" id="{1D199EB5-FA5F-43F9-BBCA-02AFF4F4660F}"/>
              </a:ext>
            </a:extLst>
          </p:cNvPr>
          <p:cNvPicPr>
            <a:picLocks noChangeAspect="1"/>
          </p:cNvPicPr>
          <p:nvPr/>
        </p:nvPicPr>
        <p:blipFill>
          <a:blip r:embed="rId3"/>
          <a:stretch>
            <a:fillRect/>
          </a:stretch>
        </p:blipFill>
        <p:spPr>
          <a:xfrm>
            <a:off x="363488" y="137162"/>
            <a:ext cx="2124075" cy="2238375"/>
          </a:xfrm>
          <a:prstGeom prst="rect">
            <a:avLst/>
          </a:prstGeom>
        </p:spPr>
      </p:pic>
      <p:pic>
        <p:nvPicPr>
          <p:cNvPr id="8" name="Picture 7">
            <a:extLst>
              <a:ext uri="{FF2B5EF4-FFF2-40B4-BE49-F238E27FC236}">
                <a16:creationId xmlns:a16="http://schemas.microsoft.com/office/drawing/2014/main" id="{3F8671D1-EC5D-4DBF-B22D-6AEC0486C52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41172" y="613281"/>
            <a:ext cx="7619796" cy="6201172"/>
          </a:xfrm>
          <a:prstGeom prst="rect">
            <a:avLst/>
          </a:prstGeom>
        </p:spPr>
      </p:pic>
    </p:spTree>
    <p:extLst>
      <p:ext uri="{BB962C8B-B14F-4D97-AF65-F5344CB8AC3E}">
        <p14:creationId xmlns:p14="http://schemas.microsoft.com/office/powerpoint/2010/main" val="1474296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DADAE16-5EB1-42BB-8C21-20BB8DEC0315}"/>
              </a:ext>
            </a:extLst>
          </p:cNvPr>
          <p:cNvCxnSpPr/>
          <p:nvPr/>
        </p:nvCxnSpPr>
        <p:spPr>
          <a:xfrm>
            <a:off x="2912010" y="70340"/>
            <a:ext cx="0" cy="6717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57565FC-D965-4009-8F2D-2A2E557A2C5F}"/>
              </a:ext>
            </a:extLst>
          </p:cNvPr>
          <p:cNvSpPr txBox="1"/>
          <p:nvPr/>
        </p:nvSpPr>
        <p:spPr>
          <a:xfrm>
            <a:off x="2912010" y="137162"/>
            <a:ext cx="9059593" cy="584775"/>
          </a:xfrm>
          <a:prstGeom prst="rect">
            <a:avLst/>
          </a:prstGeom>
          <a:noFill/>
        </p:spPr>
        <p:txBody>
          <a:bodyPr wrap="square" rtlCol="0">
            <a:spAutoFit/>
          </a:bodyPr>
          <a:lstStyle/>
          <a:p>
            <a:pPr algn="ctr"/>
            <a:r>
              <a:rPr lang="en-US" sz="3200" b="1" dirty="0"/>
              <a:t>PROPOSED CHANGES TO ALLOW SINGLE DWELLINGS</a:t>
            </a:r>
            <a:endParaRPr lang="en-AU" sz="3200" b="1" dirty="0"/>
          </a:p>
        </p:txBody>
      </p:sp>
      <p:pic>
        <p:nvPicPr>
          <p:cNvPr id="10" name="Picture 9">
            <a:extLst>
              <a:ext uri="{FF2B5EF4-FFF2-40B4-BE49-F238E27FC236}">
                <a16:creationId xmlns:a16="http://schemas.microsoft.com/office/drawing/2014/main" id="{1D199EB5-FA5F-43F9-BBCA-02AFF4F4660F}"/>
              </a:ext>
            </a:extLst>
          </p:cNvPr>
          <p:cNvPicPr>
            <a:picLocks noChangeAspect="1"/>
          </p:cNvPicPr>
          <p:nvPr/>
        </p:nvPicPr>
        <p:blipFill>
          <a:blip r:embed="rId3"/>
          <a:stretch>
            <a:fillRect/>
          </a:stretch>
        </p:blipFill>
        <p:spPr>
          <a:xfrm>
            <a:off x="363488" y="137162"/>
            <a:ext cx="2124075" cy="2238375"/>
          </a:xfrm>
          <a:prstGeom prst="rect">
            <a:avLst/>
          </a:prstGeom>
        </p:spPr>
      </p:pic>
      <p:pic>
        <p:nvPicPr>
          <p:cNvPr id="6" name="Picture 5">
            <a:extLst>
              <a:ext uri="{FF2B5EF4-FFF2-40B4-BE49-F238E27FC236}">
                <a16:creationId xmlns:a16="http://schemas.microsoft.com/office/drawing/2014/main" id="{3E1A90D8-E091-4183-B837-BB84B83C4B91}"/>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3741172" y="613281"/>
            <a:ext cx="7619797" cy="6201172"/>
          </a:xfrm>
          <a:prstGeom prst="rect">
            <a:avLst/>
          </a:prstGeom>
        </p:spPr>
      </p:pic>
      <p:sp>
        <p:nvSpPr>
          <p:cNvPr id="8" name="TextBox 7">
            <a:extLst>
              <a:ext uri="{FF2B5EF4-FFF2-40B4-BE49-F238E27FC236}">
                <a16:creationId xmlns:a16="http://schemas.microsoft.com/office/drawing/2014/main" id="{BCCD0899-E939-467D-833D-D5DCA25CB4F9}"/>
              </a:ext>
            </a:extLst>
          </p:cNvPr>
          <p:cNvSpPr txBox="1"/>
          <p:nvPr/>
        </p:nvSpPr>
        <p:spPr>
          <a:xfrm>
            <a:off x="70333" y="2442744"/>
            <a:ext cx="2841677" cy="830997"/>
          </a:xfrm>
          <a:prstGeom prst="rect">
            <a:avLst/>
          </a:prstGeom>
          <a:noFill/>
        </p:spPr>
        <p:txBody>
          <a:bodyPr wrap="square" rtlCol="0">
            <a:spAutoFit/>
          </a:bodyPr>
          <a:lstStyle/>
          <a:p>
            <a:r>
              <a:rPr lang="en-US" sz="1600" dirty="0">
                <a:cs typeface="Arial" panose="020B0604020202020204" pitchFamily="34" charset="0"/>
              </a:rPr>
              <a:t>The following changes are proposed within the Village Hub.</a:t>
            </a:r>
          </a:p>
        </p:txBody>
      </p:sp>
    </p:spTree>
    <p:extLst>
      <p:ext uri="{BB962C8B-B14F-4D97-AF65-F5344CB8AC3E}">
        <p14:creationId xmlns:p14="http://schemas.microsoft.com/office/powerpoint/2010/main" val="2114495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DADAE16-5EB1-42BB-8C21-20BB8DEC0315}"/>
              </a:ext>
            </a:extLst>
          </p:cNvPr>
          <p:cNvCxnSpPr/>
          <p:nvPr/>
        </p:nvCxnSpPr>
        <p:spPr>
          <a:xfrm>
            <a:off x="2912010" y="70340"/>
            <a:ext cx="0" cy="6717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57565FC-D965-4009-8F2D-2A2E557A2C5F}"/>
              </a:ext>
            </a:extLst>
          </p:cNvPr>
          <p:cNvSpPr txBox="1"/>
          <p:nvPr/>
        </p:nvSpPr>
        <p:spPr>
          <a:xfrm>
            <a:off x="3066757" y="137162"/>
            <a:ext cx="8904846" cy="584775"/>
          </a:xfrm>
          <a:prstGeom prst="rect">
            <a:avLst/>
          </a:prstGeom>
          <a:noFill/>
        </p:spPr>
        <p:txBody>
          <a:bodyPr wrap="square" rtlCol="0">
            <a:spAutoFit/>
          </a:bodyPr>
          <a:lstStyle/>
          <a:p>
            <a:pPr algn="ctr"/>
            <a:r>
              <a:rPr lang="en-US" sz="3200" b="1" dirty="0"/>
              <a:t>PROPOSED CHANGES</a:t>
            </a:r>
            <a:endParaRPr lang="en-AU" sz="3200" b="1" dirty="0"/>
          </a:p>
        </p:txBody>
      </p:sp>
      <p:pic>
        <p:nvPicPr>
          <p:cNvPr id="10" name="Picture 9">
            <a:extLst>
              <a:ext uri="{FF2B5EF4-FFF2-40B4-BE49-F238E27FC236}">
                <a16:creationId xmlns:a16="http://schemas.microsoft.com/office/drawing/2014/main" id="{1D199EB5-FA5F-43F9-BBCA-02AFF4F4660F}"/>
              </a:ext>
            </a:extLst>
          </p:cNvPr>
          <p:cNvPicPr>
            <a:picLocks noChangeAspect="1"/>
          </p:cNvPicPr>
          <p:nvPr/>
        </p:nvPicPr>
        <p:blipFill>
          <a:blip r:embed="rId3"/>
          <a:stretch>
            <a:fillRect/>
          </a:stretch>
        </p:blipFill>
        <p:spPr>
          <a:xfrm>
            <a:off x="363488" y="137162"/>
            <a:ext cx="2124075" cy="2238375"/>
          </a:xfrm>
          <a:prstGeom prst="rect">
            <a:avLst/>
          </a:prstGeom>
        </p:spPr>
      </p:pic>
      <p:pic>
        <p:nvPicPr>
          <p:cNvPr id="6" name="Picture 5">
            <a:extLst>
              <a:ext uri="{FF2B5EF4-FFF2-40B4-BE49-F238E27FC236}">
                <a16:creationId xmlns:a16="http://schemas.microsoft.com/office/drawing/2014/main" id="{3E1A90D8-E091-4183-B837-BB84B83C4B91}"/>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3741172" y="613281"/>
            <a:ext cx="7619796" cy="6201171"/>
          </a:xfrm>
          <a:prstGeom prst="rect">
            <a:avLst/>
          </a:prstGeom>
        </p:spPr>
      </p:pic>
      <p:sp>
        <p:nvSpPr>
          <p:cNvPr id="8" name="TextBox 7">
            <a:extLst>
              <a:ext uri="{FF2B5EF4-FFF2-40B4-BE49-F238E27FC236}">
                <a16:creationId xmlns:a16="http://schemas.microsoft.com/office/drawing/2014/main" id="{BCCD0899-E939-467D-833D-D5DCA25CB4F9}"/>
              </a:ext>
            </a:extLst>
          </p:cNvPr>
          <p:cNvSpPr txBox="1"/>
          <p:nvPr/>
        </p:nvSpPr>
        <p:spPr>
          <a:xfrm>
            <a:off x="70333" y="2442744"/>
            <a:ext cx="2841677" cy="1754326"/>
          </a:xfrm>
          <a:prstGeom prst="rect">
            <a:avLst/>
          </a:prstGeom>
          <a:noFill/>
        </p:spPr>
        <p:txBody>
          <a:bodyPr wrap="square" rtlCol="0">
            <a:spAutoFit/>
          </a:bodyPr>
          <a:lstStyle/>
          <a:p>
            <a:pPr marL="342900" indent="-342900">
              <a:buFont typeface="+mj-lt"/>
              <a:buAutoNum type="arabicPeriod"/>
            </a:pPr>
            <a:r>
              <a:rPr lang="en-US" b="1" dirty="0">
                <a:cs typeface="Arial" panose="020B0604020202020204" pitchFamily="34" charset="0"/>
              </a:rPr>
              <a:t>Properties on main thoroughfares stay B4.</a:t>
            </a:r>
          </a:p>
          <a:p>
            <a:pPr marL="360000" lvl="1"/>
            <a:r>
              <a:rPr lang="en-US" dirty="0">
                <a:cs typeface="Arial" panose="020B0604020202020204" pitchFamily="34" charset="0"/>
              </a:rPr>
              <a:t>     - </a:t>
            </a:r>
            <a:r>
              <a:rPr lang="en-US" dirty="0" err="1">
                <a:cs typeface="Arial" panose="020B0604020202020204" pitchFamily="34" charset="0"/>
              </a:rPr>
              <a:t>Hannell</a:t>
            </a:r>
            <a:r>
              <a:rPr lang="en-US" dirty="0">
                <a:cs typeface="Arial" panose="020B0604020202020204" pitchFamily="34" charset="0"/>
              </a:rPr>
              <a:t> St,</a:t>
            </a:r>
          </a:p>
          <a:p>
            <a:pPr marL="360000" lvl="1"/>
            <a:r>
              <a:rPr lang="en-US" dirty="0">
                <a:cs typeface="Arial" panose="020B0604020202020204" pitchFamily="34" charset="0"/>
              </a:rPr>
              <a:t>     - Throsby St, &amp;</a:t>
            </a:r>
          </a:p>
          <a:p>
            <a:pPr marL="360000" lvl="1"/>
            <a:r>
              <a:rPr lang="en-US" dirty="0">
                <a:cs typeface="Arial" panose="020B0604020202020204" pitchFamily="34" charset="0"/>
              </a:rPr>
              <a:t>     - Union St</a:t>
            </a:r>
          </a:p>
          <a:p>
            <a:endParaRPr lang="en-US" b="1" dirty="0">
              <a:cs typeface="Arial" panose="020B0604020202020204" pitchFamily="34" charset="0"/>
            </a:endParaRPr>
          </a:p>
        </p:txBody>
      </p:sp>
      <p:sp>
        <p:nvSpPr>
          <p:cNvPr id="2" name="TextBox 1">
            <a:extLst>
              <a:ext uri="{FF2B5EF4-FFF2-40B4-BE49-F238E27FC236}">
                <a16:creationId xmlns:a16="http://schemas.microsoft.com/office/drawing/2014/main" id="{AF2B855D-9C0D-4764-B9A8-2A695D7E6FFE}"/>
              </a:ext>
            </a:extLst>
          </p:cNvPr>
          <p:cNvSpPr txBox="1"/>
          <p:nvPr/>
        </p:nvSpPr>
        <p:spPr>
          <a:xfrm>
            <a:off x="1569497" y="5582065"/>
            <a:ext cx="2115403" cy="646331"/>
          </a:xfrm>
          <a:prstGeom prst="rect">
            <a:avLst/>
          </a:prstGeom>
          <a:solidFill>
            <a:schemeClr val="bg1"/>
          </a:solidFill>
        </p:spPr>
        <p:txBody>
          <a:bodyPr wrap="square" rtlCol="0">
            <a:spAutoFit/>
          </a:bodyPr>
          <a:lstStyle/>
          <a:p>
            <a:r>
              <a:rPr lang="en-AU" b="1" dirty="0"/>
              <a:t>Treat 6 terraces as a single property.</a:t>
            </a:r>
          </a:p>
        </p:txBody>
      </p:sp>
      <p:cxnSp>
        <p:nvCxnSpPr>
          <p:cNvPr id="4" name="Straight Connector 3">
            <a:extLst>
              <a:ext uri="{FF2B5EF4-FFF2-40B4-BE49-F238E27FC236}">
                <a16:creationId xmlns:a16="http://schemas.microsoft.com/office/drawing/2014/main" id="{D000A935-C7F8-48DB-B6C2-B1D083806063}"/>
              </a:ext>
            </a:extLst>
          </p:cNvPr>
          <p:cNvCxnSpPr>
            <a:cxnSpLocks/>
          </p:cNvCxnSpPr>
          <p:nvPr/>
        </p:nvCxnSpPr>
        <p:spPr>
          <a:xfrm flipH="1" flipV="1">
            <a:off x="3586426" y="5795890"/>
            <a:ext cx="3019091" cy="619399"/>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98B36AF-1B63-4F9C-A266-7C9BD280B0A1}"/>
              </a:ext>
            </a:extLst>
          </p:cNvPr>
          <p:cNvSpPr txBox="1"/>
          <p:nvPr/>
        </p:nvSpPr>
        <p:spPr>
          <a:xfrm>
            <a:off x="1567149" y="4763786"/>
            <a:ext cx="2115403" cy="646331"/>
          </a:xfrm>
          <a:prstGeom prst="rect">
            <a:avLst/>
          </a:prstGeom>
          <a:solidFill>
            <a:schemeClr val="bg1"/>
          </a:solidFill>
        </p:spPr>
        <p:txBody>
          <a:bodyPr wrap="square" rtlCol="0">
            <a:spAutoFit/>
          </a:bodyPr>
          <a:lstStyle/>
          <a:p>
            <a:r>
              <a:rPr lang="en-AU" b="1" dirty="0"/>
              <a:t>Exceptions – see later slide</a:t>
            </a:r>
          </a:p>
        </p:txBody>
      </p:sp>
      <p:cxnSp>
        <p:nvCxnSpPr>
          <p:cNvPr id="12" name="Straight Connector 11">
            <a:extLst>
              <a:ext uri="{FF2B5EF4-FFF2-40B4-BE49-F238E27FC236}">
                <a16:creationId xmlns:a16="http://schemas.microsoft.com/office/drawing/2014/main" id="{B8993342-E96D-4546-97BA-ED440A117C7D}"/>
              </a:ext>
            </a:extLst>
          </p:cNvPr>
          <p:cNvCxnSpPr>
            <a:cxnSpLocks/>
          </p:cNvCxnSpPr>
          <p:nvPr/>
        </p:nvCxnSpPr>
        <p:spPr>
          <a:xfrm flipH="1">
            <a:off x="3584080" y="4977612"/>
            <a:ext cx="3252818"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3347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DADAE16-5EB1-42BB-8C21-20BB8DEC0315}"/>
              </a:ext>
            </a:extLst>
          </p:cNvPr>
          <p:cNvCxnSpPr/>
          <p:nvPr/>
        </p:nvCxnSpPr>
        <p:spPr>
          <a:xfrm>
            <a:off x="2912010" y="70340"/>
            <a:ext cx="0" cy="6717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57565FC-D965-4009-8F2D-2A2E557A2C5F}"/>
              </a:ext>
            </a:extLst>
          </p:cNvPr>
          <p:cNvSpPr txBox="1"/>
          <p:nvPr/>
        </p:nvSpPr>
        <p:spPr>
          <a:xfrm>
            <a:off x="3066757" y="137162"/>
            <a:ext cx="8904846" cy="584775"/>
          </a:xfrm>
          <a:prstGeom prst="rect">
            <a:avLst/>
          </a:prstGeom>
          <a:noFill/>
        </p:spPr>
        <p:txBody>
          <a:bodyPr wrap="square" rtlCol="0">
            <a:spAutoFit/>
          </a:bodyPr>
          <a:lstStyle/>
          <a:p>
            <a:pPr algn="ctr"/>
            <a:r>
              <a:rPr lang="en-US" sz="3200" b="1" dirty="0"/>
              <a:t>PROPOSED CHANGES</a:t>
            </a:r>
            <a:endParaRPr lang="en-AU" sz="3200" b="1" dirty="0"/>
          </a:p>
        </p:txBody>
      </p:sp>
      <p:pic>
        <p:nvPicPr>
          <p:cNvPr id="10" name="Picture 9">
            <a:extLst>
              <a:ext uri="{FF2B5EF4-FFF2-40B4-BE49-F238E27FC236}">
                <a16:creationId xmlns:a16="http://schemas.microsoft.com/office/drawing/2014/main" id="{1D199EB5-FA5F-43F9-BBCA-02AFF4F4660F}"/>
              </a:ext>
            </a:extLst>
          </p:cNvPr>
          <p:cNvPicPr>
            <a:picLocks noChangeAspect="1"/>
          </p:cNvPicPr>
          <p:nvPr/>
        </p:nvPicPr>
        <p:blipFill>
          <a:blip r:embed="rId3"/>
          <a:stretch>
            <a:fillRect/>
          </a:stretch>
        </p:blipFill>
        <p:spPr>
          <a:xfrm>
            <a:off x="363488" y="137162"/>
            <a:ext cx="2124075" cy="2238375"/>
          </a:xfrm>
          <a:prstGeom prst="rect">
            <a:avLst/>
          </a:prstGeom>
        </p:spPr>
      </p:pic>
      <p:pic>
        <p:nvPicPr>
          <p:cNvPr id="6" name="Picture 5">
            <a:extLst>
              <a:ext uri="{FF2B5EF4-FFF2-40B4-BE49-F238E27FC236}">
                <a16:creationId xmlns:a16="http://schemas.microsoft.com/office/drawing/2014/main" id="{3E1A90D8-E091-4183-B837-BB84B83C4B91}"/>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3741173" y="613281"/>
            <a:ext cx="7619794" cy="6201171"/>
          </a:xfrm>
          <a:prstGeom prst="rect">
            <a:avLst/>
          </a:prstGeom>
        </p:spPr>
      </p:pic>
      <p:sp>
        <p:nvSpPr>
          <p:cNvPr id="8" name="TextBox 7">
            <a:extLst>
              <a:ext uri="{FF2B5EF4-FFF2-40B4-BE49-F238E27FC236}">
                <a16:creationId xmlns:a16="http://schemas.microsoft.com/office/drawing/2014/main" id="{BCCD0899-E939-467D-833D-D5DCA25CB4F9}"/>
              </a:ext>
            </a:extLst>
          </p:cNvPr>
          <p:cNvSpPr txBox="1"/>
          <p:nvPr/>
        </p:nvSpPr>
        <p:spPr>
          <a:xfrm>
            <a:off x="70333" y="2442744"/>
            <a:ext cx="2841677" cy="2585323"/>
          </a:xfrm>
          <a:prstGeom prst="rect">
            <a:avLst/>
          </a:prstGeom>
          <a:noFill/>
        </p:spPr>
        <p:txBody>
          <a:bodyPr wrap="square" rtlCol="0">
            <a:spAutoFit/>
          </a:bodyPr>
          <a:lstStyle/>
          <a:p>
            <a:pPr marL="342900" indent="-342900">
              <a:buFont typeface="+mj-lt"/>
              <a:buAutoNum type="arabicPeriod"/>
            </a:pPr>
            <a:r>
              <a:rPr lang="en-US" b="1" dirty="0">
                <a:cs typeface="Arial" panose="020B0604020202020204" pitchFamily="34" charset="0"/>
              </a:rPr>
              <a:t>Properties on main thoroughfares stay B4.</a:t>
            </a:r>
          </a:p>
          <a:p>
            <a:pPr marL="342900" indent="-342900">
              <a:buFont typeface="+mj-lt"/>
              <a:buAutoNum type="arabicPeriod"/>
            </a:pPr>
            <a:endParaRPr lang="en-US" b="1" dirty="0">
              <a:cs typeface="Arial" panose="020B0604020202020204" pitchFamily="34" charset="0"/>
            </a:endParaRPr>
          </a:p>
          <a:p>
            <a:pPr marL="342900" indent="-342900">
              <a:buFont typeface="+mj-lt"/>
              <a:buAutoNum type="arabicPeriod"/>
            </a:pPr>
            <a:r>
              <a:rPr lang="en-US" b="1" dirty="0">
                <a:cs typeface="Arial" panose="020B0604020202020204" pitchFamily="34" charset="0"/>
              </a:rPr>
              <a:t>Dickson St rezoned R2.</a:t>
            </a:r>
          </a:p>
          <a:p>
            <a:pPr marL="360000" lvl="1"/>
            <a:r>
              <a:rPr lang="en-US" dirty="0">
                <a:cs typeface="Arial" panose="020B0604020202020204" pitchFamily="34" charset="0"/>
              </a:rPr>
              <a:t>This street only has houses and terraces at present.</a:t>
            </a:r>
          </a:p>
          <a:p>
            <a:pPr marL="360000" lvl="1"/>
            <a:r>
              <a:rPr lang="en-US" dirty="0">
                <a:cs typeface="Arial" panose="020B0604020202020204" pitchFamily="34" charset="0"/>
              </a:rPr>
              <a:t>It is too narrow to support mixed uses.</a:t>
            </a:r>
            <a:endParaRPr lang="en-US" b="1" dirty="0">
              <a:cs typeface="Arial" panose="020B0604020202020204" pitchFamily="34" charset="0"/>
            </a:endParaRPr>
          </a:p>
        </p:txBody>
      </p:sp>
      <p:sp>
        <p:nvSpPr>
          <p:cNvPr id="3" name="TextBox 2">
            <a:extLst>
              <a:ext uri="{FF2B5EF4-FFF2-40B4-BE49-F238E27FC236}">
                <a16:creationId xmlns:a16="http://schemas.microsoft.com/office/drawing/2014/main" id="{78BB701D-095E-470A-992A-AB22304ADA22}"/>
              </a:ext>
            </a:extLst>
          </p:cNvPr>
          <p:cNvSpPr txBox="1"/>
          <p:nvPr/>
        </p:nvSpPr>
        <p:spPr>
          <a:xfrm>
            <a:off x="7652825" y="4808661"/>
            <a:ext cx="513282" cy="461665"/>
          </a:xfrm>
          <a:prstGeom prst="rect">
            <a:avLst/>
          </a:prstGeom>
          <a:noFill/>
        </p:spPr>
        <p:txBody>
          <a:bodyPr wrap="none" rtlCol="0">
            <a:spAutoFit/>
          </a:bodyPr>
          <a:lstStyle/>
          <a:p>
            <a:r>
              <a:rPr lang="en-AU" sz="2400" b="1" dirty="0"/>
              <a:t>R2</a:t>
            </a:r>
          </a:p>
        </p:txBody>
      </p:sp>
      <p:pic>
        <p:nvPicPr>
          <p:cNvPr id="2" name="Picture 1">
            <a:extLst>
              <a:ext uri="{FF2B5EF4-FFF2-40B4-BE49-F238E27FC236}">
                <a16:creationId xmlns:a16="http://schemas.microsoft.com/office/drawing/2014/main" id="{C2A61E4D-6E87-4033-9E3B-925319B1846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15589" y="921829"/>
            <a:ext cx="5708578" cy="3228914"/>
          </a:xfrm>
          <a:prstGeom prst="rect">
            <a:avLst/>
          </a:prstGeom>
          <a:ln w="31750">
            <a:solidFill>
              <a:schemeClr val="tx1"/>
            </a:solidFill>
          </a:ln>
        </p:spPr>
      </p:pic>
      <p:cxnSp>
        <p:nvCxnSpPr>
          <p:cNvPr id="9" name="Straight Connector 8">
            <a:extLst>
              <a:ext uri="{FF2B5EF4-FFF2-40B4-BE49-F238E27FC236}">
                <a16:creationId xmlns:a16="http://schemas.microsoft.com/office/drawing/2014/main" id="{37220DA9-BA61-4AB2-B189-6CD89AA2D850}"/>
              </a:ext>
            </a:extLst>
          </p:cNvPr>
          <p:cNvCxnSpPr>
            <a:cxnSpLocks/>
          </p:cNvCxnSpPr>
          <p:nvPr/>
        </p:nvCxnSpPr>
        <p:spPr>
          <a:xfrm>
            <a:off x="6963515" y="3319980"/>
            <a:ext cx="1244796" cy="1792495"/>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744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DADAE16-5EB1-42BB-8C21-20BB8DEC0315}"/>
              </a:ext>
            </a:extLst>
          </p:cNvPr>
          <p:cNvCxnSpPr/>
          <p:nvPr/>
        </p:nvCxnSpPr>
        <p:spPr>
          <a:xfrm>
            <a:off x="2912010" y="70340"/>
            <a:ext cx="0" cy="6717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57565FC-D965-4009-8F2D-2A2E557A2C5F}"/>
              </a:ext>
            </a:extLst>
          </p:cNvPr>
          <p:cNvSpPr txBox="1"/>
          <p:nvPr/>
        </p:nvSpPr>
        <p:spPr>
          <a:xfrm>
            <a:off x="3066757" y="137162"/>
            <a:ext cx="8904846" cy="584775"/>
          </a:xfrm>
          <a:prstGeom prst="rect">
            <a:avLst/>
          </a:prstGeom>
          <a:noFill/>
        </p:spPr>
        <p:txBody>
          <a:bodyPr wrap="square" rtlCol="0">
            <a:spAutoFit/>
          </a:bodyPr>
          <a:lstStyle/>
          <a:p>
            <a:pPr algn="ctr"/>
            <a:r>
              <a:rPr lang="en-US" sz="3200" b="1" dirty="0"/>
              <a:t>PROPOSED CHANGES</a:t>
            </a:r>
            <a:endParaRPr lang="en-AU" sz="3200" b="1" dirty="0"/>
          </a:p>
        </p:txBody>
      </p:sp>
      <p:pic>
        <p:nvPicPr>
          <p:cNvPr id="10" name="Picture 9">
            <a:extLst>
              <a:ext uri="{FF2B5EF4-FFF2-40B4-BE49-F238E27FC236}">
                <a16:creationId xmlns:a16="http://schemas.microsoft.com/office/drawing/2014/main" id="{1D199EB5-FA5F-43F9-BBCA-02AFF4F4660F}"/>
              </a:ext>
            </a:extLst>
          </p:cNvPr>
          <p:cNvPicPr>
            <a:picLocks noChangeAspect="1"/>
          </p:cNvPicPr>
          <p:nvPr/>
        </p:nvPicPr>
        <p:blipFill>
          <a:blip r:embed="rId3"/>
          <a:stretch>
            <a:fillRect/>
          </a:stretch>
        </p:blipFill>
        <p:spPr>
          <a:xfrm>
            <a:off x="363488" y="137162"/>
            <a:ext cx="2124075" cy="2238375"/>
          </a:xfrm>
          <a:prstGeom prst="rect">
            <a:avLst/>
          </a:prstGeom>
        </p:spPr>
      </p:pic>
      <p:pic>
        <p:nvPicPr>
          <p:cNvPr id="6" name="Picture 5">
            <a:extLst>
              <a:ext uri="{FF2B5EF4-FFF2-40B4-BE49-F238E27FC236}">
                <a16:creationId xmlns:a16="http://schemas.microsoft.com/office/drawing/2014/main" id="{3E1A90D8-E091-4183-B837-BB84B83C4B91}"/>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3741173" y="613281"/>
            <a:ext cx="7619793" cy="6201170"/>
          </a:xfrm>
          <a:prstGeom prst="rect">
            <a:avLst/>
          </a:prstGeom>
        </p:spPr>
      </p:pic>
      <p:sp>
        <p:nvSpPr>
          <p:cNvPr id="8" name="TextBox 7">
            <a:extLst>
              <a:ext uri="{FF2B5EF4-FFF2-40B4-BE49-F238E27FC236}">
                <a16:creationId xmlns:a16="http://schemas.microsoft.com/office/drawing/2014/main" id="{BCCD0899-E939-467D-833D-D5DCA25CB4F9}"/>
              </a:ext>
            </a:extLst>
          </p:cNvPr>
          <p:cNvSpPr txBox="1"/>
          <p:nvPr/>
        </p:nvSpPr>
        <p:spPr>
          <a:xfrm>
            <a:off x="70333" y="2333685"/>
            <a:ext cx="2841677" cy="4524315"/>
          </a:xfrm>
          <a:prstGeom prst="rect">
            <a:avLst/>
          </a:prstGeom>
          <a:noFill/>
        </p:spPr>
        <p:txBody>
          <a:bodyPr wrap="square" rtlCol="0">
            <a:spAutoFit/>
          </a:bodyPr>
          <a:lstStyle/>
          <a:p>
            <a:pPr marL="342900" indent="-342900">
              <a:buFont typeface="+mj-lt"/>
              <a:buAutoNum type="arabicPeriod"/>
            </a:pPr>
            <a:r>
              <a:rPr lang="en-US" b="1" dirty="0">
                <a:cs typeface="Arial" panose="020B0604020202020204" pitchFamily="34" charset="0"/>
              </a:rPr>
              <a:t>Properties on main thoroughfares stay B4.</a:t>
            </a:r>
          </a:p>
          <a:p>
            <a:pPr marL="342900" indent="-342900">
              <a:buFont typeface="+mj-lt"/>
              <a:buAutoNum type="arabicPeriod"/>
            </a:pPr>
            <a:r>
              <a:rPr lang="en-US" b="1" dirty="0">
                <a:cs typeface="Arial" panose="020B0604020202020204" pitchFamily="34" charset="0"/>
              </a:rPr>
              <a:t>Dickson St rezoned R2.</a:t>
            </a:r>
          </a:p>
          <a:p>
            <a:pPr marL="342900" indent="-342900">
              <a:buFont typeface="+mj-lt"/>
              <a:buAutoNum type="arabicPeriod"/>
            </a:pPr>
            <a:endParaRPr lang="en-US" b="1" dirty="0">
              <a:cs typeface="Arial" panose="020B0604020202020204" pitchFamily="34" charset="0"/>
            </a:endParaRPr>
          </a:p>
          <a:p>
            <a:pPr marL="342900" indent="-342900">
              <a:buFont typeface="+mj-lt"/>
              <a:buAutoNum type="arabicPeriod"/>
            </a:pPr>
            <a:r>
              <a:rPr lang="en-US" b="1" dirty="0">
                <a:cs typeface="Arial" panose="020B0604020202020204" pitchFamily="34" charset="0"/>
              </a:rPr>
              <a:t>Grey St rezoned R2.</a:t>
            </a:r>
          </a:p>
          <a:p>
            <a:pPr marL="360000" lvl="1"/>
            <a:r>
              <a:rPr lang="en-US" dirty="0">
                <a:cs typeface="Arial" panose="020B0604020202020204" pitchFamily="34" charset="0"/>
              </a:rPr>
              <a:t>This street only has houses, units and terraces at present, with one child care facility.</a:t>
            </a:r>
          </a:p>
          <a:p>
            <a:pPr marL="360000" lvl="1"/>
            <a:r>
              <a:rPr lang="en-US" dirty="0">
                <a:cs typeface="Arial" panose="020B0604020202020204" pitchFamily="34" charset="0"/>
              </a:rPr>
              <a:t>Suggest maintaining this area of the Village Hub for long term residents, and permit major renovations to existing stock or knock-down rebuilds to zoning R2.</a:t>
            </a:r>
            <a:endParaRPr lang="en-US" b="1" dirty="0">
              <a:cs typeface="Arial" panose="020B0604020202020204" pitchFamily="34" charset="0"/>
            </a:endParaRPr>
          </a:p>
        </p:txBody>
      </p:sp>
      <p:sp>
        <p:nvSpPr>
          <p:cNvPr id="3" name="TextBox 2">
            <a:extLst>
              <a:ext uri="{FF2B5EF4-FFF2-40B4-BE49-F238E27FC236}">
                <a16:creationId xmlns:a16="http://schemas.microsoft.com/office/drawing/2014/main" id="{78BB701D-095E-470A-992A-AB22304ADA22}"/>
              </a:ext>
            </a:extLst>
          </p:cNvPr>
          <p:cNvSpPr txBox="1"/>
          <p:nvPr/>
        </p:nvSpPr>
        <p:spPr>
          <a:xfrm>
            <a:off x="7652825" y="4808661"/>
            <a:ext cx="513282" cy="461665"/>
          </a:xfrm>
          <a:prstGeom prst="rect">
            <a:avLst/>
          </a:prstGeom>
          <a:noFill/>
        </p:spPr>
        <p:txBody>
          <a:bodyPr wrap="none" rtlCol="0">
            <a:spAutoFit/>
          </a:bodyPr>
          <a:lstStyle/>
          <a:p>
            <a:r>
              <a:rPr lang="en-AU" sz="2400" b="1" dirty="0"/>
              <a:t>R2</a:t>
            </a:r>
          </a:p>
        </p:txBody>
      </p:sp>
      <p:sp>
        <p:nvSpPr>
          <p:cNvPr id="9" name="TextBox 8">
            <a:extLst>
              <a:ext uri="{FF2B5EF4-FFF2-40B4-BE49-F238E27FC236}">
                <a16:creationId xmlns:a16="http://schemas.microsoft.com/office/drawing/2014/main" id="{C9D0703E-89EA-442B-82A5-6563D20636C3}"/>
              </a:ext>
            </a:extLst>
          </p:cNvPr>
          <p:cNvSpPr txBox="1"/>
          <p:nvPr/>
        </p:nvSpPr>
        <p:spPr>
          <a:xfrm>
            <a:off x="9936658" y="4243236"/>
            <a:ext cx="2185009" cy="1200329"/>
          </a:xfrm>
          <a:prstGeom prst="rect">
            <a:avLst/>
          </a:prstGeom>
          <a:solidFill>
            <a:schemeClr val="bg1">
              <a:alpha val="80000"/>
            </a:schemeClr>
          </a:solidFill>
        </p:spPr>
        <p:txBody>
          <a:bodyPr wrap="square" rtlCol="0">
            <a:spAutoFit/>
          </a:bodyPr>
          <a:lstStyle/>
          <a:p>
            <a:r>
              <a:rPr lang="en-AU" b="1" dirty="0"/>
              <a:t>Existing child care centre run by Awabakal consistent with R2 zoning.</a:t>
            </a:r>
          </a:p>
        </p:txBody>
      </p:sp>
      <p:cxnSp>
        <p:nvCxnSpPr>
          <p:cNvPr id="11" name="Straight Connector 10">
            <a:extLst>
              <a:ext uri="{FF2B5EF4-FFF2-40B4-BE49-F238E27FC236}">
                <a16:creationId xmlns:a16="http://schemas.microsoft.com/office/drawing/2014/main" id="{4419F50A-BEC4-4270-8A19-551D335A569C}"/>
              </a:ext>
            </a:extLst>
          </p:cNvPr>
          <p:cNvCxnSpPr>
            <a:cxnSpLocks/>
          </p:cNvCxnSpPr>
          <p:nvPr/>
        </p:nvCxnSpPr>
        <p:spPr>
          <a:xfrm flipH="1">
            <a:off x="8701088" y="4434594"/>
            <a:ext cx="1278434" cy="835732"/>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40EBD03-98A2-4763-A88E-07EA0428328E}"/>
              </a:ext>
            </a:extLst>
          </p:cNvPr>
          <p:cNvSpPr txBox="1"/>
          <p:nvPr/>
        </p:nvSpPr>
        <p:spPr>
          <a:xfrm>
            <a:off x="7805225" y="5446847"/>
            <a:ext cx="513282" cy="461665"/>
          </a:xfrm>
          <a:prstGeom prst="rect">
            <a:avLst/>
          </a:prstGeom>
          <a:noFill/>
        </p:spPr>
        <p:txBody>
          <a:bodyPr wrap="none" rtlCol="0">
            <a:spAutoFit/>
          </a:bodyPr>
          <a:lstStyle/>
          <a:p>
            <a:r>
              <a:rPr lang="en-AU" sz="2400" b="1" dirty="0"/>
              <a:t>R2</a:t>
            </a:r>
          </a:p>
        </p:txBody>
      </p:sp>
      <p:pic>
        <p:nvPicPr>
          <p:cNvPr id="2" name="Picture 1">
            <a:extLst>
              <a:ext uri="{FF2B5EF4-FFF2-40B4-BE49-F238E27FC236}">
                <a16:creationId xmlns:a16="http://schemas.microsoft.com/office/drawing/2014/main" id="{8A19FBE2-2982-446D-B14E-7F077A6FA20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64504" y="1231432"/>
            <a:ext cx="9184878" cy="3006887"/>
          </a:xfrm>
          <a:prstGeom prst="rect">
            <a:avLst/>
          </a:prstGeom>
          <a:ln w="31750">
            <a:solidFill>
              <a:schemeClr val="tx1"/>
            </a:solidFill>
          </a:ln>
        </p:spPr>
      </p:pic>
      <p:cxnSp>
        <p:nvCxnSpPr>
          <p:cNvPr id="13" name="Straight Connector 12">
            <a:extLst>
              <a:ext uri="{FF2B5EF4-FFF2-40B4-BE49-F238E27FC236}">
                <a16:creationId xmlns:a16="http://schemas.microsoft.com/office/drawing/2014/main" id="{AE834E96-A09A-44E1-847E-DA027D4BA5DE}"/>
              </a:ext>
            </a:extLst>
          </p:cNvPr>
          <p:cNvCxnSpPr>
            <a:cxnSpLocks/>
          </p:cNvCxnSpPr>
          <p:nvPr/>
        </p:nvCxnSpPr>
        <p:spPr>
          <a:xfrm>
            <a:off x="6794695" y="3249637"/>
            <a:ext cx="647114" cy="2020689"/>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05AC0E4-C4C2-45A7-B7F0-D0BE2E8ABC58}"/>
              </a:ext>
            </a:extLst>
          </p:cNvPr>
          <p:cNvCxnSpPr>
            <a:cxnSpLocks/>
          </p:cNvCxnSpPr>
          <p:nvPr/>
        </p:nvCxnSpPr>
        <p:spPr>
          <a:xfrm flipH="1">
            <a:off x="7580142" y="3429000"/>
            <a:ext cx="1507587" cy="1867114"/>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883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DADAE16-5EB1-42BB-8C21-20BB8DEC0315}"/>
              </a:ext>
            </a:extLst>
          </p:cNvPr>
          <p:cNvCxnSpPr/>
          <p:nvPr/>
        </p:nvCxnSpPr>
        <p:spPr>
          <a:xfrm>
            <a:off x="2912010" y="70340"/>
            <a:ext cx="0" cy="6717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57565FC-D965-4009-8F2D-2A2E557A2C5F}"/>
              </a:ext>
            </a:extLst>
          </p:cNvPr>
          <p:cNvSpPr txBox="1"/>
          <p:nvPr/>
        </p:nvSpPr>
        <p:spPr>
          <a:xfrm>
            <a:off x="3066757" y="137162"/>
            <a:ext cx="8904846" cy="584775"/>
          </a:xfrm>
          <a:prstGeom prst="rect">
            <a:avLst/>
          </a:prstGeom>
          <a:noFill/>
        </p:spPr>
        <p:txBody>
          <a:bodyPr wrap="square" rtlCol="0">
            <a:spAutoFit/>
          </a:bodyPr>
          <a:lstStyle/>
          <a:p>
            <a:pPr algn="ctr"/>
            <a:r>
              <a:rPr lang="en-US" sz="3200" b="1" dirty="0"/>
              <a:t>PROPOSED CHANGES</a:t>
            </a:r>
            <a:endParaRPr lang="en-AU" sz="3200" b="1" dirty="0"/>
          </a:p>
        </p:txBody>
      </p:sp>
      <p:pic>
        <p:nvPicPr>
          <p:cNvPr id="10" name="Picture 9">
            <a:extLst>
              <a:ext uri="{FF2B5EF4-FFF2-40B4-BE49-F238E27FC236}">
                <a16:creationId xmlns:a16="http://schemas.microsoft.com/office/drawing/2014/main" id="{1D199EB5-FA5F-43F9-BBCA-02AFF4F4660F}"/>
              </a:ext>
            </a:extLst>
          </p:cNvPr>
          <p:cNvPicPr>
            <a:picLocks noChangeAspect="1"/>
          </p:cNvPicPr>
          <p:nvPr/>
        </p:nvPicPr>
        <p:blipFill>
          <a:blip r:embed="rId3"/>
          <a:stretch>
            <a:fillRect/>
          </a:stretch>
        </p:blipFill>
        <p:spPr>
          <a:xfrm>
            <a:off x="363488" y="137162"/>
            <a:ext cx="2124075" cy="2238375"/>
          </a:xfrm>
          <a:prstGeom prst="rect">
            <a:avLst/>
          </a:prstGeom>
        </p:spPr>
      </p:pic>
      <p:pic>
        <p:nvPicPr>
          <p:cNvPr id="6" name="Picture 5">
            <a:extLst>
              <a:ext uri="{FF2B5EF4-FFF2-40B4-BE49-F238E27FC236}">
                <a16:creationId xmlns:a16="http://schemas.microsoft.com/office/drawing/2014/main" id="{3E1A90D8-E091-4183-B837-BB84B83C4B91}"/>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3741173" y="613281"/>
            <a:ext cx="7619793" cy="6201169"/>
          </a:xfrm>
          <a:prstGeom prst="rect">
            <a:avLst/>
          </a:prstGeom>
        </p:spPr>
      </p:pic>
      <p:sp>
        <p:nvSpPr>
          <p:cNvPr id="8" name="TextBox 7">
            <a:extLst>
              <a:ext uri="{FF2B5EF4-FFF2-40B4-BE49-F238E27FC236}">
                <a16:creationId xmlns:a16="http://schemas.microsoft.com/office/drawing/2014/main" id="{BCCD0899-E939-467D-833D-D5DCA25CB4F9}"/>
              </a:ext>
            </a:extLst>
          </p:cNvPr>
          <p:cNvSpPr txBox="1"/>
          <p:nvPr/>
        </p:nvSpPr>
        <p:spPr>
          <a:xfrm>
            <a:off x="9058" y="2266811"/>
            <a:ext cx="2841677" cy="4524315"/>
          </a:xfrm>
          <a:prstGeom prst="rect">
            <a:avLst/>
          </a:prstGeom>
          <a:noFill/>
        </p:spPr>
        <p:txBody>
          <a:bodyPr wrap="square" rtlCol="0">
            <a:spAutoFit/>
          </a:bodyPr>
          <a:lstStyle/>
          <a:p>
            <a:pPr marL="342900" indent="-342900">
              <a:buFont typeface="+mj-lt"/>
              <a:buAutoNum type="arabicPeriod"/>
            </a:pPr>
            <a:r>
              <a:rPr lang="en-US" b="1" dirty="0">
                <a:cs typeface="Arial" panose="020B0604020202020204" pitchFamily="34" charset="0"/>
              </a:rPr>
              <a:t>Properties on main thoroughfares stay B4.</a:t>
            </a:r>
          </a:p>
          <a:p>
            <a:pPr marL="342900" indent="-342900">
              <a:buFont typeface="+mj-lt"/>
              <a:buAutoNum type="arabicPeriod"/>
            </a:pPr>
            <a:r>
              <a:rPr lang="en-US" b="1" dirty="0">
                <a:cs typeface="Arial" panose="020B0604020202020204" pitchFamily="34" charset="0"/>
              </a:rPr>
              <a:t>Dickson St rezoned R2.</a:t>
            </a:r>
          </a:p>
          <a:p>
            <a:pPr marL="342900" indent="-342900">
              <a:buFont typeface="+mj-lt"/>
              <a:buAutoNum type="arabicPeriod"/>
            </a:pPr>
            <a:r>
              <a:rPr lang="en-US" b="1" dirty="0">
                <a:cs typeface="Arial" panose="020B0604020202020204" pitchFamily="34" charset="0"/>
              </a:rPr>
              <a:t>Grey St rezoned R2.</a:t>
            </a:r>
          </a:p>
          <a:p>
            <a:pPr marL="342900" indent="-342900">
              <a:buFont typeface="+mj-lt"/>
              <a:buAutoNum type="arabicPeriod"/>
            </a:pPr>
            <a:endParaRPr lang="en-US" b="1" dirty="0">
              <a:cs typeface="Arial" panose="020B0604020202020204" pitchFamily="34" charset="0"/>
            </a:endParaRPr>
          </a:p>
          <a:p>
            <a:pPr marL="342900" indent="-342900">
              <a:buFont typeface="+mj-lt"/>
              <a:buAutoNum type="arabicPeriod"/>
            </a:pPr>
            <a:r>
              <a:rPr lang="en-US" b="1" dirty="0">
                <a:cs typeface="Arial" panose="020B0604020202020204" pitchFamily="34" charset="0"/>
              </a:rPr>
              <a:t>Church St permit houses and terraces B4+R2.</a:t>
            </a:r>
          </a:p>
          <a:p>
            <a:pPr marL="360000" lvl="1"/>
            <a:r>
              <a:rPr lang="en-US" dirty="0">
                <a:cs typeface="Arial" panose="020B0604020202020204" pitchFamily="34" charset="0"/>
              </a:rPr>
              <a:t>Allow old housing stock to have major renovation or be rebuilt as single dwelling, units or terraces.</a:t>
            </a:r>
          </a:p>
          <a:p>
            <a:pPr marL="360000" lvl="1"/>
            <a:r>
              <a:rPr lang="en-US" i="1" dirty="0">
                <a:cs typeface="Arial" panose="020B0604020202020204" pitchFamily="34" charset="0"/>
              </a:rPr>
              <a:t>Maybe rezone all R2, including the 3 businesses to establish Village Hub feel.</a:t>
            </a:r>
            <a:endParaRPr lang="en-US" b="1" i="1" dirty="0">
              <a:cs typeface="Arial" panose="020B0604020202020204" pitchFamily="34" charset="0"/>
            </a:endParaRPr>
          </a:p>
        </p:txBody>
      </p:sp>
      <p:sp>
        <p:nvSpPr>
          <p:cNvPr id="3" name="TextBox 2">
            <a:extLst>
              <a:ext uri="{FF2B5EF4-FFF2-40B4-BE49-F238E27FC236}">
                <a16:creationId xmlns:a16="http://schemas.microsoft.com/office/drawing/2014/main" id="{78BB701D-095E-470A-992A-AB22304ADA22}"/>
              </a:ext>
            </a:extLst>
          </p:cNvPr>
          <p:cNvSpPr txBox="1"/>
          <p:nvPr/>
        </p:nvSpPr>
        <p:spPr>
          <a:xfrm>
            <a:off x="7652825" y="4808661"/>
            <a:ext cx="513282" cy="461665"/>
          </a:xfrm>
          <a:prstGeom prst="rect">
            <a:avLst/>
          </a:prstGeom>
          <a:noFill/>
        </p:spPr>
        <p:txBody>
          <a:bodyPr wrap="none" rtlCol="0">
            <a:spAutoFit/>
          </a:bodyPr>
          <a:lstStyle/>
          <a:p>
            <a:r>
              <a:rPr lang="en-AU" sz="2400" b="1" dirty="0"/>
              <a:t>R2</a:t>
            </a:r>
          </a:p>
        </p:txBody>
      </p:sp>
      <p:sp>
        <p:nvSpPr>
          <p:cNvPr id="9" name="TextBox 8">
            <a:extLst>
              <a:ext uri="{FF2B5EF4-FFF2-40B4-BE49-F238E27FC236}">
                <a16:creationId xmlns:a16="http://schemas.microsoft.com/office/drawing/2014/main" id="{C9D0703E-89EA-442B-82A5-6563D20636C3}"/>
              </a:ext>
            </a:extLst>
          </p:cNvPr>
          <p:cNvSpPr txBox="1"/>
          <p:nvPr/>
        </p:nvSpPr>
        <p:spPr>
          <a:xfrm>
            <a:off x="9936658" y="1131540"/>
            <a:ext cx="2185009" cy="369332"/>
          </a:xfrm>
          <a:prstGeom prst="rect">
            <a:avLst/>
          </a:prstGeom>
          <a:solidFill>
            <a:schemeClr val="bg1">
              <a:alpha val="80000"/>
            </a:schemeClr>
          </a:solidFill>
        </p:spPr>
        <p:txBody>
          <a:bodyPr wrap="square" rtlCol="0">
            <a:spAutoFit/>
          </a:bodyPr>
          <a:lstStyle/>
          <a:p>
            <a:r>
              <a:rPr lang="en-AU" b="1" dirty="0"/>
              <a:t>Existing  businesses.</a:t>
            </a:r>
          </a:p>
        </p:txBody>
      </p:sp>
      <p:cxnSp>
        <p:nvCxnSpPr>
          <p:cNvPr id="11" name="Straight Connector 10">
            <a:extLst>
              <a:ext uri="{FF2B5EF4-FFF2-40B4-BE49-F238E27FC236}">
                <a16:creationId xmlns:a16="http://schemas.microsoft.com/office/drawing/2014/main" id="{4419F50A-BEC4-4270-8A19-551D335A569C}"/>
              </a:ext>
            </a:extLst>
          </p:cNvPr>
          <p:cNvCxnSpPr>
            <a:cxnSpLocks/>
          </p:cNvCxnSpPr>
          <p:nvPr/>
        </p:nvCxnSpPr>
        <p:spPr>
          <a:xfrm flipH="1">
            <a:off x="7465325" y="1322898"/>
            <a:ext cx="2514197" cy="1637962"/>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40EBD03-98A2-4763-A88E-07EA0428328E}"/>
              </a:ext>
            </a:extLst>
          </p:cNvPr>
          <p:cNvSpPr txBox="1"/>
          <p:nvPr/>
        </p:nvSpPr>
        <p:spPr>
          <a:xfrm>
            <a:off x="7805225" y="5446847"/>
            <a:ext cx="513282" cy="461665"/>
          </a:xfrm>
          <a:prstGeom prst="rect">
            <a:avLst/>
          </a:prstGeom>
          <a:noFill/>
        </p:spPr>
        <p:txBody>
          <a:bodyPr wrap="none" rtlCol="0">
            <a:spAutoFit/>
          </a:bodyPr>
          <a:lstStyle/>
          <a:p>
            <a:r>
              <a:rPr lang="en-AU" sz="2400" b="1" dirty="0"/>
              <a:t>R2</a:t>
            </a:r>
          </a:p>
        </p:txBody>
      </p:sp>
      <p:cxnSp>
        <p:nvCxnSpPr>
          <p:cNvPr id="13" name="Straight Connector 12">
            <a:extLst>
              <a:ext uri="{FF2B5EF4-FFF2-40B4-BE49-F238E27FC236}">
                <a16:creationId xmlns:a16="http://schemas.microsoft.com/office/drawing/2014/main" id="{A71FE495-38AF-4DDC-B087-F9D200B91A6C}"/>
              </a:ext>
            </a:extLst>
          </p:cNvPr>
          <p:cNvCxnSpPr>
            <a:cxnSpLocks/>
          </p:cNvCxnSpPr>
          <p:nvPr/>
        </p:nvCxnSpPr>
        <p:spPr>
          <a:xfrm flipH="1">
            <a:off x="6564573" y="1325170"/>
            <a:ext cx="3430871" cy="1499917"/>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87366EF-31B8-4334-9C99-33013AA76D75}"/>
              </a:ext>
            </a:extLst>
          </p:cNvPr>
          <p:cNvCxnSpPr>
            <a:cxnSpLocks/>
          </p:cNvCxnSpPr>
          <p:nvPr/>
        </p:nvCxnSpPr>
        <p:spPr>
          <a:xfrm flipH="1">
            <a:off x="6096000" y="1327442"/>
            <a:ext cx="3888069" cy="1458202"/>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254128B-12F2-4953-9C54-F5345AF8104D}"/>
              </a:ext>
            </a:extLst>
          </p:cNvPr>
          <p:cNvSpPr txBox="1"/>
          <p:nvPr/>
        </p:nvSpPr>
        <p:spPr>
          <a:xfrm>
            <a:off x="7411573" y="2827394"/>
            <a:ext cx="995785" cy="461665"/>
          </a:xfrm>
          <a:prstGeom prst="rect">
            <a:avLst/>
          </a:prstGeom>
          <a:noFill/>
        </p:spPr>
        <p:txBody>
          <a:bodyPr wrap="none" rtlCol="0">
            <a:spAutoFit/>
          </a:bodyPr>
          <a:lstStyle/>
          <a:p>
            <a:r>
              <a:rPr lang="en-AU" sz="2400" b="1" dirty="0"/>
              <a:t>B4+R2</a:t>
            </a:r>
          </a:p>
        </p:txBody>
      </p:sp>
      <p:pic>
        <p:nvPicPr>
          <p:cNvPr id="2" name="Picture 1">
            <a:extLst>
              <a:ext uri="{FF2B5EF4-FFF2-40B4-BE49-F238E27FC236}">
                <a16:creationId xmlns:a16="http://schemas.microsoft.com/office/drawing/2014/main" id="{7ACB61AC-2A3B-4CA5-86C3-F6255AF7DF2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27316" y="3429926"/>
            <a:ext cx="9052140" cy="2380024"/>
          </a:xfrm>
          <a:prstGeom prst="rect">
            <a:avLst/>
          </a:prstGeom>
          <a:ln w="31750">
            <a:solidFill>
              <a:schemeClr val="tx1"/>
            </a:solidFill>
          </a:ln>
        </p:spPr>
      </p:pic>
      <p:cxnSp>
        <p:nvCxnSpPr>
          <p:cNvPr id="5" name="Straight Connector 4">
            <a:extLst>
              <a:ext uri="{FF2B5EF4-FFF2-40B4-BE49-F238E27FC236}">
                <a16:creationId xmlns:a16="http://schemas.microsoft.com/office/drawing/2014/main" id="{6477805E-2449-41D5-AF3F-01E1E74437B2}"/>
              </a:ext>
            </a:extLst>
          </p:cNvPr>
          <p:cNvCxnSpPr>
            <a:cxnSpLocks/>
          </p:cNvCxnSpPr>
          <p:nvPr/>
        </p:nvCxnSpPr>
        <p:spPr>
          <a:xfrm flipH="1">
            <a:off x="7465325" y="3274991"/>
            <a:ext cx="444141" cy="13901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E9F0EBD-7B3A-47A1-865D-9C582F9322FE}"/>
              </a:ext>
            </a:extLst>
          </p:cNvPr>
          <p:cNvCxnSpPr>
            <a:cxnSpLocks/>
          </p:cNvCxnSpPr>
          <p:nvPr/>
        </p:nvCxnSpPr>
        <p:spPr>
          <a:xfrm>
            <a:off x="8081699" y="2574388"/>
            <a:ext cx="2764490" cy="1497969"/>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10316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63500">
          <a:solidFill>
            <a:schemeClr val="bg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1733</TotalTime>
  <Words>1687</Words>
  <Application>Microsoft Office PowerPoint</Application>
  <PresentationFormat>Widescreen</PresentationFormat>
  <Paragraphs>229</Paragraphs>
  <Slides>24</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JSPhelan</cp:lastModifiedBy>
  <cp:revision>157</cp:revision>
  <cp:lastPrinted>2019-02-25T23:22:48Z</cp:lastPrinted>
  <dcterms:created xsi:type="dcterms:W3CDTF">2019-02-25T05:04:52Z</dcterms:created>
  <dcterms:modified xsi:type="dcterms:W3CDTF">2020-02-17T22:16:28Z</dcterms:modified>
</cp:coreProperties>
</file>